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8" r:id="rId4"/>
    <p:sldId id="258" r:id="rId5"/>
    <p:sldId id="259" r:id="rId6"/>
    <p:sldId id="270" r:id="rId7"/>
    <p:sldId id="277" r:id="rId8"/>
    <p:sldId id="260" r:id="rId9"/>
    <p:sldId id="261" r:id="rId10"/>
    <p:sldId id="273" r:id="rId11"/>
    <p:sldId id="263" r:id="rId12"/>
    <p:sldId id="262" r:id="rId13"/>
    <p:sldId id="278" r:id="rId14"/>
    <p:sldId id="279" r:id="rId15"/>
  </p:sldIdLst>
  <p:sldSz cx="10080625" cy="7559675"/>
  <p:notesSz cx="7559675" cy="10691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8D944027-51EC-4BCA-BD84-9015BC3DCE2A}">
          <p14:sldIdLst>
            <p14:sldId id="256"/>
            <p14:sldId id="257"/>
            <p14:sldId id="268"/>
            <p14:sldId id="258"/>
            <p14:sldId id="259"/>
            <p14:sldId id="270"/>
            <p14:sldId id="277"/>
            <p14:sldId id="260"/>
            <p14:sldId id="261"/>
            <p14:sldId id="273"/>
            <p14:sldId id="263"/>
            <p14:sldId id="262"/>
            <p14:sldId id="278"/>
          </p14:sldIdLst>
        </p14:section>
        <p14:section name="Sección sin título" id="{E0EC0100-9467-408A-9826-5F28208EFC8C}">
          <p14:sldIdLst>
            <p14:sldId id="27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s-E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Marcador de fecha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s-E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Marcador de pie de página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s-E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Marcador de número de diapositiva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AC8ED3B3-BC86-4C85-AA4A-372CA9328858}" type="slidenum">
              <a:t>‹Nº›</a:t>
            </a:fld>
            <a:endParaRPr lang="es-E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2681259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4" name="Marcador de encabezado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es-ES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es-ES"/>
          </a:p>
        </p:txBody>
      </p:sp>
      <p:sp>
        <p:nvSpPr>
          <p:cNvPr id="5" name="Marcador de fecha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es-ES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es-ES"/>
          </a:p>
        </p:txBody>
      </p:sp>
      <p:sp>
        <p:nvSpPr>
          <p:cNvPr id="6" name="Marcador de pie de página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es-ES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es-ES"/>
          </a:p>
        </p:txBody>
      </p:sp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es-ES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20236861-9F5A-47E1-BDCD-EC4DA93B8D59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8472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s-ES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1A53B86-2894-4F1D-8A63-9455CBDDAD4C}" type="slidenum">
              <a:t>1</a:t>
            </a:fld>
            <a:endParaRPr lang="es-ES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2605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B69401D-7AE2-4A3C-963A-EE5592F632B1}" type="slidenum">
              <a:t>2</a:t>
            </a:fld>
            <a:endParaRPr lang="es-ES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3079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4B8CF82-F886-481C-B24A-275B63E67EA7}" type="slidenum">
              <a:t>4</a:t>
            </a:fld>
            <a:endParaRPr lang="es-ES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1137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148ADF9-0F64-44CF-B550-CC19ED6582B1}" type="slidenum">
              <a:t>5</a:t>
            </a:fld>
            <a:endParaRPr lang="es-ES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7888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2E1156BA-1F1E-4C7C-95A1-DB7B8A586C66}" type="slidenum">
              <a:t>8</a:t>
            </a:fld>
            <a:endParaRPr lang="es-ES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37218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DBC9F91-6184-453C-A5C8-08CD37F6D52E}" type="slidenum">
              <a:t>9</a:t>
            </a:fld>
            <a:endParaRPr lang="es-ES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31441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F261543-52E2-4D63-ACBB-8AFD5D8F17DA}" type="slidenum">
              <a:t>11</a:t>
            </a:fld>
            <a:endParaRPr lang="es-ES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9550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6E10063-3A78-475B-B68A-BED21562FE77}" type="slidenum">
              <a:t>12</a:t>
            </a:fld>
            <a:endParaRPr lang="es-ES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3114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0236861-9F5A-47E1-BDCD-EC4DA93B8D59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0845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AF706A0-3B9C-4DA3-A738-006C6487FC1E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4284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D24B951-BA7D-4A68-BEDA-C09E2F27863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5193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EEEB6A9-6A9C-4255-9089-432168314369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0246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3394A9B-7883-44C0-8A7D-FACD32028199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203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8EDA818-26F5-425E-929D-64F9F4BCE998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8749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77F7306-1FDC-4EA0-B463-261021BF2D84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7725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14059B3-1F7F-4A8E-8F0F-5A5FFBD12015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4005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386F9A0-D6D9-469B-ABAA-1440BC0E8A7E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563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CF4D863-9077-43A4-8FDD-0F6EE813DDA4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9621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3244E08-3B94-488A-A625-59DB70A2B494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0839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DF1ECD1-2162-4D51-93AA-8FFC75ECBB35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98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es-ES"/>
          </a:p>
        </p:txBody>
      </p:sp>
      <p:sp>
        <p:nvSpPr>
          <p:cNvPr id="3" name="Marcador de texto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es-ES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es-ES"/>
          </a:p>
        </p:txBody>
      </p:sp>
      <p:sp>
        <p:nvSpPr>
          <p:cNvPr id="5" name="Marcador de pie de página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rtl="0" hangingPunct="0">
              <a:buNone/>
              <a:tabLst/>
              <a:defRPr lang="es-ES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es-ES"/>
          </a:p>
        </p:txBody>
      </p:sp>
      <p:sp>
        <p:nvSpPr>
          <p:cNvPr id="6" name="Marcador de número de diapositiva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es-ES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9D196AE3-B9F1-4D80-8E1B-E0662E48B94A}" type="slidenum"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algn="ctr" rtl="0" hangingPunct="0">
        <a:tabLst/>
        <a:defRPr lang="es-ES" sz="44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4"/>
        </a:spcAft>
        <a:tabLst/>
        <a:defRPr lang="es-ES" sz="32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gs.statcounter.com/#os-ww-monthly-201208-201308-bar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inf.utfsm.cl/index.php?title=Estructura_de_un_sistema_operativo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jpe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12" Type="http://schemas.openxmlformats.org/officeDocument/2006/relationships/image" Target="../media/image1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png"/><Relationship Id="rId4" Type="http://schemas.openxmlformats.org/officeDocument/2006/relationships/image" Target="../media/image6.jpe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503999" y="1666742"/>
            <a:ext cx="9071640" cy="677108"/>
          </a:xfrm>
        </p:spPr>
        <p:txBody>
          <a:bodyPr>
            <a:spAutoFit/>
          </a:bodyPr>
          <a:lstStyle/>
          <a:p>
            <a:pPr lvl="0"/>
            <a:r>
              <a:rPr lang="es-ES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SISTEMAS OPERATIVOS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531901" y="3595172"/>
            <a:ext cx="5016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https://www.youtube.com/watch?v=b2YP9uYGew4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CF4D863-9077-43A4-8FDD-0F6EE813DDA4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43761" y="1945449"/>
            <a:ext cx="86075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252525"/>
                </a:solidFill>
                <a:latin typeface="Arial" panose="020B0604020202020204" pitchFamily="34" charset="0"/>
              </a:rPr>
              <a:t>Construir </a:t>
            </a:r>
            <a:r>
              <a:rPr lang="es-ES" dirty="0">
                <a:solidFill>
                  <a:srgbClr val="252525"/>
                </a:solidFill>
                <a:latin typeface="Arial" panose="020B0604020202020204" pitchFamily="34" charset="0"/>
              </a:rPr>
              <a:t>y eliminar archivos y directorios</a:t>
            </a:r>
            <a:r>
              <a:rPr lang="es-ES" dirty="0" smtClean="0">
                <a:solidFill>
                  <a:srgbClr val="252525"/>
                </a:solidFill>
                <a:latin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s-ES" dirty="0">
              <a:solidFill>
                <a:srgbClr val="252525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252525"/>
                </a:solidFill>
                <a:latin typeface="Arial" panose="020B0604020202020204" pitchFamily="34" charset="0"/>
              </a:rPr>
              <a:t>Ofrecer funciones para manipular archivos y directorios</a:t>
            </a:r>
            <a:r>
              <a:rPr lang="es-ES" dirty="0" smtClean="0">
                <a:solidFill>
                  <a:srgbClr val="252525"/>
                </a:solidFill>
                <a:latin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s-ES" dirty="0">
              <a:solidFill>
                <a:srgbClr val="252525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252525"/>
                </a:solidFill>
                <a:latin typeface="Arial" panose="020B0604020202020204" pitchFamily="34" charset="0"/>
              </a:rPr>
              <a:t>Establecer la correspondencia entre archivos y unidades de almacenamiento</a:t>
            </a:r>
            <a:r>
              <a:rPr lang="es-ES" dirty="0" smtClean="0">
                <a:solidFill>
                  <a:srgbClr val="252525"/>
                </a:solidFill>
                <a:latin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s-ES" dirty="0">
              <a:solidFill>
                <a:srgbClr val="252525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252525"/>
                </a:solidFill>
                <a:latin typeface="Arial" panose="020B0604020202020204" pitchFamily="34" charset="0"/>
              </a:rPr>
              <a:t>Realizar copias de seguridad de archivos.</a:t>
            </a:r>
            <a:endParaRPr lang="es-ES" b="0" i="0" dirty="0">
              <a:solidFill>
                <a:srgbClr val="252525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545079" y="184111"/>
            <a:ext cx="27338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000000"/>
                </a:solidFill>
                <a:latin typeface="Arial" panose="020B0604020202020204" pitchFamily="34" charset="0"/>
              </a:rPr>
              <a:t>Sistema </a:t>
            </a:r>
            <a:r>
              <a:rPr lang="es-ES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de Archivos</a:t>
            </a:r>
            <a:endParaRPr lang="es-ES" i="1" dirty="0">
              <a:solidFill>
                <a:srgbClr val="252525"/>
              </a:solidFill>
              <a:latin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748728" y="745120"/>
            <a:ext cx="86075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rgbClr val="252525"/>
                </a:solidFill>
                <a:latin typeface="Arial" panose="020B0604020202020204" pitchFamily="34" charset="0"/>
              </a:rPr>
              <a:t>Los archivos son colecciones de información relacionada, definidas por sus creadores. </a:t>
            </a:r>
            <a:r>
              <a:rPr lang="es-ES" dirty="0" smtClean="0">
                <a:solidFill>
                  <a:srgbClr val="252525"/>
                </a:solidFill>
                <a:latin typeface="Arial" panose="020B0604020202020204" pitchFamily="34" charset="0"/>
              </a:rPr>
              <a:t>Estos </a:t>
            </a:r>
            <a:r>
              <a:rPr lang="es-ES" dirty="0">
                <a:solidFill>
                  <a:srgbClr val="252525"/>
                </a:solidFill>
                <a:latin typeface="Arial" panose="020B0604020202020204" pitchFamily="34" charset="0"/>
              </a:rPr>
              <a:t>almacenan programas (en código fuente y objeto) y datos tales como imágenes, textos, información de bases de datos, etc. El SO es responsable de:</a:t>
            </a:r>
          </a:p>
        </p:txBody>
      </p:sp>
      <p:pic>
        <p:nvPicPr>
          <p:cNvPr id="3074" name="Picture 2" descr="http://cefire.edu.gva.es/pluginfile.php/307811/mod_resource/content/3/FilesAndFolders.1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727" y="3990797"/>
            <a:ext cx="3002153" cy="3281424"/>
          </a:xfrm>
          <a:prstGeom prst="rect">
            <a:avLst/>
          </a:prstGeom>
          <a:noFill/>
          <a:extLst/>
        </p:spPr>
      </p:pic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CF4D863-9077-43A4-8FDD-0F6EE813DDA4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434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hlinkClick r:id="rId3"/>
          </p:cNvPr>
          <p:cNvSpPr txBox="1"/>
          <p:nvPr/>
        </p:nvSpPr>
        <p:spPr>
          <a:xfrm>
            <a:off x="1978200" y="6336000"/>
            <a:ext cx="6445799" cy="3466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ES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http://gs.statcounter.com/#os-ww-monthly-201208-201308-bar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656" y="366646"/>
            <a:ext cx="8762191" cy="5660330"/>
          </a:xfrm>
          <a:prstGeom prst="rect">
            <a:avLst/>
          </a:prstGeom>
        </p:spPr>
      </p:pic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CF4D863-9077-43A4-8FDD-0F6EE813DDA4}" type="slidenum">
              <a:rPr lang="es-ES" smtClean="0"/>
              <a:t>11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s-ES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Fases Instalación</a:t>
            </a:r>
          </a:p>
        </p:txBody>
      </p:sp>
      <p:sp>
        <p:nvSpPr>
          <p:cNvPr id="3" name="Marcador de texto 2"/>
          <p:cNvSpPr txBox="1">
            <a:spLocks noGrp="1"/>
          </p:cNvSpPr>
          <p:nvPr>
            <p:ph type="body" idx="4294967295"/>
          </p:nvPr>
        </p:nvSpPr>
        <p:spPr>
          <a:xfrm>
            <a:off x="931115" y="1452048"/>
            <a:ext cx="8217408" cy="5046288"/>
          </a:xfrm>
        </p:spPr>
        <p:txBody>
          <a:bodyPr/>
          <a:lstStyle/>
          <a:p>
            <a:pPr marL="285750" lvl="0" indent="-285750">
              <a:buFont typeface="Wingdings" panose="05000000000000000000" pitchFamily="2" charset="2"/>
              <a:buChar char="Ø"/>
            </a:pPr>
            <a:endParaRPr lang="es-ES" sz="1600" dirty="0"/>
          </a:p>
          <a:p>
            <a:pPr marL="285750" lvl="0" indent="-285750">
              <a:buSzPct val="45000"/>
              <a:buFont typeface="Wingdings" panose="05000000000000000000" pitchFamily="2" charset="2"/>
              <a:buChar char="Ø"/>
            </a:pPr>
            <a:r>
              <a:rPr lang="es-ES" sz="1600" dirty="0" smtClean="0"/>
              <a:t>Preparar </a:t>
            </a:r>
            <a:r>
              <a:rPr lang="es-ES" sz="1600" dirty="0"/>
              <a:t>el equipo para arrancar desde </a:t>
            </a:r>
            <a:r>
              <a:rPr lang="es-ES" sz="1600" dirty="0" smtClean="0"/>
              <a:t>CD/DVD o USB.</a:t>
            </a:r>
          </a:p>
          <a:p>
            <a:pPr marL="285750" lvl="0" indent="-285750">
              <a:buSzPct val="45000"/>
              <a:buFont typeface="Wingdings" panose="05000000000000000000" pitchFamily="2" charset="2"/>
              <a:buChar char="Ø"/>
            </a:pPr>
            <a:r>
              <a:rPr lang="es-ES" sz="1600" dirty="0" smtClean="0"/>
              <a:t>Preparación </a:t>
            </a:r>
            <a:r>
              <a:rPr lang="es-ES" sz="1600" dirty="0"/>
              <a:t>del Disco </a:t>
            </a:r>
            <a:r>
              <a:rPr lang="es-ES" sz="1600" dirty="0" smtClean="0"/>
              <a:t>Duro. Formateo y particionado</a:t>
            </a:r>
          </a:p>
          <a:p>
            <a:pPr marL="285750" lvl="0" indent="-285750">
              <a:buSzPct val="45000"/>
              <a:buFont typeface="Wingdings" panose="05000000000000000000" pitchFamily="2" charset="2"/>
              <a:buChar char="Ø"/>
            </a:pPr>
            <a:r>
              <a:rPr lang="es-ES" sz="1600" dirty="0" smtClean="0"/>
              <a:t>Ejecutar </a:t>
            </a:r>
            <a:r>
              <a:rPr lang="es-ES" sz="1600" dirty="0"/>
              <a:t>el programa de </a:t>
            </a:r>
            <a:r>
              <a:rPr lang="es-ES" sz="1600" dirty="0" smtClean="0"/>
              <a:t>instalación.</a:t>
            </a:r>
          </a:p>
          <a:p>
            <a:pPr marL="285750" lvl="0" indent="-285750">
              <a:buSzPct val="45000"/>
              <a:buFont typeface="Wingdings" panose="05000000000000000000" pitchFamily="2" charset="2"/>
              <a:buChar char="Ø"/>
            </a:pPr>
            <a:r>
              <a:rPr lang="es-ES" sz="1600" dirty="0" smtClean="0"/>
              <a:t>Proporcionar </a:t>
            </a:r>
            <a:r>
              <a:rPr lang="es-ES" sz="1600" dirty="0"/>
              <a:t>el nombre y contraseña del usuario que será administrador del </a:t>
            </a:r>
            <a:r>
              <a:rPr lang="es-ES" sz="1600" dirty="0" smtClean="0"/>
              <a:t>sistema.</a:t>
            </a:r>
          </a:p>
          <a:p>
            <a:pPr marL="285750" lvl="0" indent="-285750">
              <a:buSzPct val="45000"/>
              <a:buFont typeface="Wingdings" panose="05000000000000000000" pitchFamily="2" charset="2"/>
              <a:buChar char="Ø"/>
            </a:pPr>
            <a:r>
              <a:rPr lang="es-ES" sz="1600" dirty="0" smtClean="0"/>
              <a:t>Seleccionar </a:t>
            </a:r>
            <a:r>
              <a:rPr lang="es-ES" sz="1600" dirty="0"/>
              <a:t>los componentes software opcionales que queremos </a:t>
            </a:r>
            <a:r>
              <a:rPr lang="es-ES" sz="1600" dirty="0" smtClean="0"/>
              <a:t>instalar.</a:t>
            </a:r>
          </a:p>
          <a:p>
            <a:pPr marL="285750" lvl="0" indent="-285750">
              <a:buSzPct val="45000"/>
              <a:buFont typeface="Wingdings" panose="05000000000000000000" pitchFamily="2" charset="2"/>
              <a:buChar char="Ø"/>
            </a:pPr>
            <a:r>
              <a:rPr lang="es-ES" sz="1600" dirty="0" smtClean="0"/>
              <a:t>Ajustar </a:t>
            </a:r>
            <a:r>
              <a:rPr lang="es-ES" sz="1600" dirty="0"/>
              <a:t>los parámetros de la </a:t>
            </a:r>
            <a:r>
              <a:rPr lang="es-ES" sz="1600" dirty="0" smtClean="0"/>
              <a:t>red.</a:t>
            </a:r>
          </a:p>
          <a:p>
            <a:pPr marL="285750" lvl="0" indent="-285750">
              <a:buSzPct val="45000"/>
              <a:buFont typeface="Wingdings" panose="05000000000000000000" pitchFamily="2" charset="2"/>
              <a:buChar char="Ø"/>
            </a:pPr>
            <a:r>
              <a:rPr lang="es-ES" sz="1600" dirty="0" smtClean="0"/>
              <a:t>Instalar </a:t>
            </a:r>
            <a:r>
              <a:rPr lang="es-ES" sz="1600" dirty="0"/>
              <a:t>el gestor de </a:t>
            </a:r>
            <a:r>
              <a:rPr lang="es-ES" sz="1600" dirty="0" smtClean="0"/>
              <a:t>arranque.</a:t>
            </a:r>
          </a:p>
          <a:p>
            <a:pPr marL="285750" lvl="0" indent="-285750">
              <a:buSzPct val="45000"/>
              <a:buFont typeface="Wingdings" panose="05000000000000000000" pitchFamily="2" charset="2"/>
              <a:buChar char="Ø"/>
            </a:pPr>
            <a:r>
              <a:rPr lang="es-ES" sz="1600" dirty="0" smtClean="0"/>
              <a:t>Realizar </a:t>
            </a:r>
            <a:r>
              <a:rPr lang="es-ES" sz="1600" dirty="0"/>
              <a:t>las actualizaciones de </a:t>
            </a:r>
            <a:r>
              <a:rPr lang="es-ES" sz="1600" dirty="0" smtClean="0"/>
              <a:t>seguridad.</a:t>
            </a:r>
          </a:p>
          <a:p>
            <a:pPr marL="285750" lvl="0" indent="-285750">
              <a:buSzPct val="45000"/>
              <a:buFont typeface="Wingdings" panose="05000000000000000000" pitchFamily="2" charset="2"/>
              <a:buChar char="Ø"/>
            </a:pPr>
            <a:r>
              <a:rPr lang="es-ES" sz="1600" dirty="0" smtClean="0"/>
              <a:t>Instalar </a:t>
            </a:r>
            <a:r>
              <a:rPr lang="es-ES" sz="1600" dirty="0"/>
              <a:t>los </a:t>
            </a:r>
            <a:r>
              <a:rPr lang="es-ES" sz="1600" dirty="0" err="1"/>
              <a:t>plugins</a:t>
            </a:r>
            <a:r>
              <a:rPr lang="es-ES" sz="1600" dirty="0"/>
              <a:t> del </a:t>
            </a:r>
            <a:r>
              <a:rPr lang="es-ES" sz="1600" dirty="0" smtClean="0"/>
              <a:t>navegador.</a:t>
            </a:r>
          </a:p>
          <a:p>
            <a:pPr marL="285750" lvl="0" indent="-285750">
              <a:buSzPct val="45000"/>
              <a:buFont typeface="Wingdings" panose="05000000000000000000" pitchFamily="2" charset="2"/>
              <a:buChar char="Ø"/>
            </a:pPr>
            <a:r>
              <a:rPr lang="es-ES" sz="1600" dirty="0" smtClean="0"/>
              <a:t>Instalar </a:t>
            </a:r>
            <a:r>
              <a:rPr lang="es-ES" sz="1600" dirty="0"/>
              <a:t>los Drivers necesarios para los dispositivos no reconocidos en la </a:t>
            </a:r>
            <a:r>
              <a:rPr lang="es-ES" sz="1600" dirty="0" smtClean="0"/>
              <a:t>instalación.</a:t>
            </a:r>
            <a:endParaRPr lang="es-ES" sz="160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CF4D863-9077-43A4-8FDD-0F6EE813DDA4}" type="slidenum">
              <a:rPr lang="es-ES" smtClean="0"/>
              <a:t>12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316480" y="280416"/>
            <a:ext cx="5547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VIRTUALIZACIÓN</a:t>
            </a:r>
            <a:endParaRPr lang="es-ES" sz="3600" dirty="0"/>
          </a:p>
        </p:txBody>
      </p:sp>
      <p:sp>
        <p:nvSpPr>
          <p:cNvPr id="7" name="CuadroTexto 6"/>
          <p:cNvSpPr txBox="1"/>
          <p:nvPr/>
        </p:nvSpPr>
        <p:spPr>
          <a:xfrm>
            <a:off x="463296" y="5077478"/>
            <a:ext cx="58643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¿Qué necesitamos ?</a:t>
            </a:r>
          </a:p>
          <a:p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 smtClean="0"/>
              <a:t>VMWARE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 smtClean="0"/>
              <a:t>VIRTUALBOX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 smtClean="0"/>
              <a:t>XENSERVER (Citrix).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 smtClean="0"/>
              <a:t>ULTEO etc…</a:t>
            </a:r>
            <a:endParaRPr lang="es-ES" dirty="0">
              <a:latin typeface="+mj-lt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63296" y="3442900"/>
            <a:ext cx="48646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dirty="0" smtClean="0"/>
              <a:t>Virtualización </a:t>
            </a:r>
            <a:r>
              <a:rPr lang="es-ES" dirty="0"/>
              <a:t>de servidores.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 smtClean="0"/>
              <a:t>Virtualización </a:t>
            </a:r>
            <a:r>
              <a:rPr lang="es-ES" dirty="0"/>
              <a:t>de aplicaciones.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 smtClean="0"/>
              <a:t>Virtualización </a:t>
            </a:r>
            <a:r>
              <a:rPr lang="es-ES" dirty="0"/>
              <a:t>de </a:t>
            </a:r>
            <a:r>
              <a:rPr lang="es-ES" dirty="0" smtClean="0"/>
              <a:t>escritorio.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 smtClean="0"/>
              <a:t>Virtualización </a:t>
            </a:r>
            <a:r>
              <a:rPr lang="es-ES" dirty="0"/>
              <a:t>del almacenamiento.</a:t>
            </a:r>
          </a:p>
          <a:p>
            <a:pPr marL="342900" indent="-342900">
              <a:buFont typeface="+mj-lt"/>
              <a:buAutoNum type="arabicPeriod"/>
            </a:pPr>
            <a:endParaRPr lang="es-ES" dirty="0"/>
          </a:p>
        </p:txBody>
      </p:sp>
      <p:sp>
        <p:nvSpPr>
          <p:cNvPr id="9" name="Rectángulo 8"/>
          <p:cNvSpPr/>
          <p:nvPr/>
        </p:nvSpPr>
        <p:spPr>
          <a:xfrm>
            <a:off x="377952" y="1237966"/>
            <a:ext cx="90220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rgbClr val="000000"/>
                </a:solidFill>
              </a:rPr>
              <a:t>La virtualización es una técnica que permite la ejecución de una o más máquinas virtuales (</a:t>
            </a:r>
            <a:r>
              <a:rPr lang="es-ES" dirty="0" err="1">
                <a:solidFill>
                  <a:srgbClr val="000000"/>
                </a:solidFill>
              </a:rPr>
              <a:t>Guest</a:t>
            </a:r>
            <a:r>
              <a:rPr lang="es-ES" dirty="0">
                <a:solidFill>
                  <a:srgbClr val="000000"/>
                </a:solidFill>
              </a:rPr>
              <a:t>) sobre una única máquina física (Host).</a:t>
            </a:r>
            <a:endParaRPr lang="es-ES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93149" y="3442900"/>
            <a:ext cx="3511575" cy="2630292"/>
          </a:xfrm>
          <a:prstGeom prst="rect">
            <a:avLst/>
          </a:prstGeom>
        </p:spPr>
      </p:pic>
      <p:sp>
        <p:nvSpPr>
          <p:cNvPr id="12" name="Marcador de número de diapositiva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AF706A0-3B9C-4DA3-A738-006C6487FC1E}" type="slidenum">
              <a:rPr lang="es-ES" smtClean="0"/>
              <a:t>13</a:t>
            </a:fld>
            <a:endParaRPr lang="es-ES"/>
          </a:p>
        </p:txBody>
      </p:sp>
      <p:sp>
        <p:nvSpPr>
          <p:cNvPr id="13" name="CuadroTexto 12"/>
          <p:cNvSpPr txBox="1"/>
          <p:nvPr/>
        </p:nvSpPr>
        <p:spPr>
          <a:xfrm>
            <a:off x="463296" y="2916318"/>
            <a:ext cx="497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TIPOS: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81767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Cloud </a:t>
            </a:r>
            <a:r>
              <a:rPr lang="es-ES" dirty="0" err="1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Operating</a:t>
            </a:r>
            <a:r>
              <a:rPr lang="es-ES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 </a:t>
            </a:r>
            <a:r>
              <a:rPr lang="es-ES" dirty="0" err="1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Systems</a:t>
            </a:r>
            <a:endParaRPr lang="es-ES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450592" y="1767840"/>
            <a:ext cx="538886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err="1" smtClean="0"/>
              <a:t>Jolidrive</a:t>
            </a:r>
            <a:endParaRPr lang="es-ES" sz="2800" dirty="0" smtClean="0"/>
          </a:p>
          <a:p>
            <a:pPr algn="ctr"/>
            <a:endParaRPr lang="es-ES" sz="2800" dirty="0"/>
          </a:p>
          <a:p>
            <a:pPr algn="ctr"/>
            <a:r>
              <a:rPr lang="es-ES" sz="2800" dirty="0" err="1" smtClean="0"/>
              <a:t>ZeroPC</a:t>
            </a:r>
            <a:endParaRPr lang="es-ES" sz="2800" dirty="0" smtClean="0"/>
          </a:p>
          <a:p>
            <a:pPr algn="ctr"/>
            <a:endParaRPr lang="es-ES" sz="2800" dirty="0"/>
          </a:p>
          <a:p>
            <a:pPr algn="ctr"/>
            <a:r>
              <a:rPr lang="es-ES" sz="2800" dirty="0" err="1" smtClean="0"/>
              <a:t>SilveOS</a:t>
            </a:r>
            <a:endParaRPr lang="es-ES" sz="2800" dirty="0" smtClean="0"/>
          </a:p>
          <a:p>
            <a:pPr algn="ctr"/>
            <a:endParaRPr lang="es-ES" sz="2800" dirty="0"/>
          </a:p>
          <a:p>
            <a:pPr algn="ctr"/>
            <a:r>
              <a:rPr lang="es-ES" sz="2800" dirty="0" err="1" smtClean="0"/>
              <a:t>ZimDesk</a:t>
            </a:r>
            <a:endParaRPr lang="es-ES" sz="2800" dirty="0" smtClean="0"/>
          </a:p>
          <a:p>
            <a:pPr algn="ctr"/>
            <a:endParaRPr lang="es-ES" sz="2800" dirty="0"/>
          </a:p>
          <a:p>
            <a:pPr algn="ctr"/>
            <a:r>
              <a:rPr lang="es-ES" sz="2800" dirty="0" err="1" smtClean="0"/>
              <a:t>iSpaces</a:t>
            </a:r>
            <a:endParaRPr lang="es-ES" sz="2800" dirty="0" smtClean="0"/>
          </a:p>
          <a:p>
            <a:pPr algn="ctr"/>
            <a:endParaRPr lang="es-ES" sz="2800" dirty="0"/>
          </a:p>
          <a:p>
            <a:pPr algn="ctr"/>
            <a:r>
              <a:rPr lang="es-ES" sz="2800" dirty="0" err="1" smtClean="0"/>
              <a:t>iCloud</a:t>
            </a:r>
            <a:endParaRPr lang="es-ES" sz="280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3394A9B-7883-44C0-8A7D-FACD32028199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8871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s-ES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CONCEPTO</a:t>
            </a:r>
            <a:endParaRPr lang="es-ES" dirty="0"/>
          </a:p>
        </p:txBody>
      </p:sp>
      <p:sp>
        <p:nvSpPr>
          <p:cNvPr id="3" name="Marcador de texto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r>
              <a:rPr lang="es-ES" sz="2400"/>
              <a:t>Programa o conjunto de programas que gestiona los recursos de hardware y provee servicios a los programas de aplicación.</a:t>
            </a:r>
          </a:p>
          <a:p>
            <a:pPr lvl="0"/>
            <a:endParaRPr lang="es-ES"/>
          </a:p>
        </p:txBody>
      </p:sp>
      <p:pic>
        <p:nvPicPr>
          <p:cNvPr id="8" name="Picture 4" descr="http://4.bp.blogspot.com/_A1BHO6aNG7E/TCtuDeblG7I/AAAAAAAAACk/W-XQziEw4Mk/s1600/Operating_system_placement-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660" y="2657856"/>
            <a:ext cx="3138928" cy="4634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CF4D863-9077-43A4-8FDD-0F6EE813DDA4}" type="slidenum">
              <a:rPr lang="es-ES" smtClean="0"/>
              <a:t>2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4976" y="163506"/>
            <a:ext cx="5242559" cy="7390391"/>
          </a:xfrm>
          <a:prstGeom prst="rect">
            <a:avLst/>
          </a:prstGeom>
        </p:spPr>
      </p:pic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CF4D863-9077-43A4-8FDD-0F6EE813DDA4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793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s-ES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Componentes</a:t>
            </a:r>
          </a:p>
        </p:txBody>
      </p:sp>
      <p:pic>
        <p:nvPicPr>
          <p:cNvPr id="4098" name="Picture 2" descr="http://wiki.inf.utfsm.cl/images/thumb/e/e1/Figura11.png/300px-Figura11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5607" y="1563480"/>
            <a:ext cx="5028423" cy="4810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1597152" y="6839416"/>
            <a:ext cx="79784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http://wiki.inf.utfsm.cl/index.php?title=Estructura_de_un_sistema_operativo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CF4D863-9077-43A4-8FDD-0F6EE813DDA4}" type="slidenum">
              <a:rPr lang="es-ES" smtClean="0"/>
              <a:t>4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850680"/>
          </a:xfrm>
        </p:spPr>
        <p:txBody>
          <a:bodyPr/>
          <a:lstStyle/>
          <a:p>
            <a:pPr lvl="0"/>
            <a:r>
              <a:rPr lang="es-ES" sz="36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Funciones</a:t>
            </a:r>
          </a:p>
        </p:txBody>
      </p:sp>
      <p:sp>
        <p:nvSpPr>
          <p:cNvPr id="4" name="Elipse 3"/>
          <p:cNvSpPr/>
          <p:nvPr/>
        </p:nvSpPr>
        <p:spPr>
          <a:xfrm>
            <a:off x="638111" y="2468880"/>
            <a:ext cx="2041081" cy="987552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Planificación</a:t>
            </a:r>
            <a:endParaRPr lang="es-ES" b="1" dirty="0"/>
          </a:p>
        </p:txBody>
      </p:sp>
      <p:sp>
        <p:nvSpPr>
          <p:cNvPr id="5" name="Elipse 4"/>
          <p:cNvSpPr/>
          <p:nvPr/>
        </p:nvSpPr>
        <p:spPr>
          <a:xfrm>
            <a:off x="4047744" y="1548384"/>
            <a:ext cx="1853184" cy="877824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Descripción y Control Procesos</a:t>
            </a:r>
            <a:endParaRPr lang="es-ES" b="1" dirty="0"/>
          </a:p>
        </p:txBody>
      </p:sp>
      <p:sp>
        <p:nvSpPr>
          <p:cNvPr id="6" name="Elipse 5"/>
          <p:cNvSpPr/>
          <p:nvPr/>
        </p:nvSpPr>
        <p:spPr>
          <a:xfrm>
            <a:off x="7339584" y="2023872"/>
            <a:ext cx="2036064" cy="938784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Concurrencia</a:t>
            </a:r>
            <a:endParaRPr lang="es-ES" b="1" dirty="0"/>
          </a:p>
        </p:txBody>
      </p:sp>
      <p:sp>
        <p:nvSpPr>
          <p:cNvPr id="7" name="Elipse 6"/>
          <p:cNvSpPr/>
          <p:nvPr/>
        </p:nvSpPr>
        <p:spPr>
          <a:xfrm>
            <a:off x="6857999" y="4471416"/>
            <a:ext cx="1938528" cy="90220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Gestión de archivos</a:t>
            </a:r>
            <a:endParaRPr lang="es-ES" b="1" dirty="0"/>
          </a:p>
        </p:txBody>
      </p:sp>
      <p:sp>
        <p:nvSpPr>
          <p:cNvPr id="8" name="Elipse 7"/>
          <p:cNvSpPr/>
          <p:nvPr/>
        </p:nvSpPr>
        <p:spPr>
          <a:xfrm>
            <a:off x="7527383" y="6047232"/>
            <a:ext cx="1848265" cy="835152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Redes</a:t>
            </a:r>
            <a:endParaRPr lang="es-ES" b="1" dirty="0"/>
          </a:p>
        </p:txBody>
      </p:sp>
      <p:sp>
        <p:nvSpPr>
          <p:cNvPr id="9" name="Elipse 8"/>
          <p:cNvSpPr/>
          <p:nvPr/>
        </p:nvSpPr>
        <p:spPr>
          <a:xfrm>
            <a:off x="2980944" y="6150864"/>
            <a:ext cx="2133600" cy="987552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Seguridad</a:t>
            </a:r>
            <a:endParaRPr lang="es-ES" b="1" dirty="0"/>
          </a:p>
        </p:txBody>
      </p:sp>
      <p:sp>
        <p:nvSpPr>
          <p:cNvPr id="10" name="Elipse 9"/>
          <p:cNvSpPr/>
          <p:nvPr/>
        </p:nvSpPr>
        <p:spPr>
          <a:xfrm>
            <a:off x="3931920" y="3608832"/>
            <a:ext cx="2084832" cy="1011936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Gestión Memoria</a:t>
            </a:r>
            <a:endParaRPr lang="es-ES" b="1" dirty="0"/>
          </a:p>
        </p:txBody>
      </p:sp>
      <p:sp>
        <p:nvSpPr>
          <p:cNvPr id="11" name="Elipse 10"/>
          <p:cNvSpPr/>
          <p:nvPr/>
        </p:nvSpPr>
        <p:spPr>
          <a:xfrm>
            <a:off x="597408" y="4840224"/>
            <a:ext cx="1962912" cy="102412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Gestión E/S</a:t>
            </a:r>
            <a:endParaRPr lang="es-ES" b="1" dirty="0"/>
          </a:p>
        </p:txBody>
      </p:sp>
      <p:cxnSp>
        <p:nvCxnSpPr>
          <p:cNvPr id="13" name="Conector recto de flecha 12"/>
          <p:cNvCxnSpPr/>
          <p:nvPr/>
        </p:nvCxnSpPr>
        <p:spPr>
          <a:xfrm flipV="1">
            <a:off x="2560320" y="2157984"/>
            <a:ext cx="1371600" cy="524256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>
            <a:off x="1475232" y="3608832"/>
            <a:ext cx="0" cy="1109472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/>
          <p:nvPr/>
        </p:nvCxnSpPr>
        <p:spPr>
          <a:xfrm>
            <a:off x="2377440" y="5815584"/>
            <a:ext cx="603504" cy="55488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 flipV="1">
            <a:off x="2731008" y="4511040"/>
            <a:ext cx="999744" cy="573024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/>
          <p:nvPr/>
        </p:nvCxnSpPr>
        <p:spPr>
          <a:xfrm flipH="1" flipV="1">
            <a:off x="2679192" y="3197280"/>
            <a:ext cx="1161288" cy="594432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/>
          <p:nvPr/>
        </p:nvCxnSpPr>
        <p:spPr>
          <a:xfrm>
            <a:off x="6016752" y="1987296"/>
            <a:ext cx="1188720" cy="408288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/>
          <p:cNvCxnSpPr/>
          <p:nvPr/>
        </p:nvCxnSpPr>
        <p:spPr>
          <a:xfrm flipV="1">
            <a:off x="6025896" y="2962656"/>
            <a:ext cx="1228344" cy="829056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de flecha 31"/>
          <p:cNvCxnSpPr/>
          <p:nvPr/>
        </p:nvCxnSpPr>
        <p:spPr>
          <a:xfrm>
            <a:off x="5352288" y="6614160"/>
            <a:ext cx="1901952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/>
          <p:cNvCxnSpPr/>
          <p:nvPr/>
        </p:nvCxnSpPr>
        <p:spPr>
          <a:xfrm flipH="1" flipV="1">
            <a:off x="9034272" y="3060192"/>
            <a:ext cx="158496" cy="298704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/>
          <p:cNvCxnSpPr/>
          <p:nvPr/>
        </p:nvCxnSpPr>
        <p:spPr>
          <a:xfrm flipV="1">
            <a:off x="5174915" y="5352288"/>
            <a:ext cx="1683084" cy="1018176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/>
          <p:cNvCxnSpPr/>
          <p:nvPr/>
        </p:nvCxnSpPr>
        <p:spPr>
          <a:xfrm>
            <a:off x="5998464" y="4471416"/>
            <a:ext cx="685506" cy="326136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/>
          <p:cNvCxnSpPr/>
          <p:nvPr/>
        </p:nvCxnSpPr>
        <p:spPr>
          <a:xfrm flipV="1">
            <a:off x="5114544" y="3080004"/>
            <a:ext cx="3078481" cy="310134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Marcador de número de diapositiva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CF4D863-9077-43A4-8FDD-0F6EE813DDA4}" type="slidenum">
              <a:rPr lang="es-ES" smtClean="0"/>
              <a:t>5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218688" y="2367044"/>
            <a:ext cx="66446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>
                <a:solidFill>
                  <a:srgbClr val="252525"/>
                </a:solidFill>
                <a:latin typeface="Arial" panose="020B0604020202020204" pitchFamily="34" charset="0"/>
              </a:rPr>
              <a:t>Conocer qué partes de la memoria están siendo utilizadas y por </a:t>
            </a:r>
            <a:r>
              <a:rPr lang="es-ES" sz="1600" dirty="0" smtClean="0">
                <a:solidFill>
                  <a:srgbClr val="252525"/>
                </a:solidFill>
                <a:latin typeface="Arial" panose="020B0604020202020204" pitchFamily="34" charset="0"/>
              </a:rPr>
              <a:t>quién. Decidir </a:t>
            </a:r>
            <a:r>
              <a:rPr lang="es-ES" sz="1600" dirty="0">
                <a:solidFill>
                  <a:srgbClr val="252525"/>
                </a:solidFill>
                <a:latin typeface="Arial" panose="020B0604020202020204" pitchFamily="34" charset="0"/>
              </a:rPr>
              <a:t>qué procesos se cargarán en memoria cuando haya espacio </a:t>
            </a:r>
            <a:r>
              <a:rPr lang="es-ES" sz="1600" dirty="0" smtClean="0">
                <a:solidFill>
                  <a:srgbClr val="252525"/>
                </a:solidFill>
                <a:latin typeface="Arial" panose="020B0604020202020204" pitchFamily="34" charset="0"/>
              </a:rPr>
              <a:t>disponible. Asignar </a:t>
            </a:r>
            <a:r>
              <a:rPr lang="es-ES" sz="1600" dirty="0">
                <a:solidFill>
                  <a:srgbClr val="252525"/>
                </a:solidFill>
                <a:latin typeface="Arial" panose="020B0604020202020204" pitchFamily="34" charset="0"/>
              </a:rPr>
              <a:t>y reclamar espacio de memoria cuando </a:t>
            </a:r>
            <a:r>
              <a:rPr lang="es-ES" sz="1600" dirty="0" smtClean="0">
                <a:solidFill>
                  <a:srgbClr val="252525"/>
                </a:solidFill>
                <a:latin typeface="Arial" panose="020B0604020202020204" pitchFamily="34" charset="0"/>
              </a:rPr>
              <a:t>sea necesario</a:t>
            </a:r>
            <a:endParaRPr lang="es-ES" sz="1600" b="0" i="0" dirty="0">
              <a:solidFill>
                <a:srgbClr val="252525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414528" y="2326533"/>
            <a:ext cx="2718816" cy="1158240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Gestión Memoria Principal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414528" y="4130367"/>
            <a:ext cx="2718816" cy="1170432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Control de Concurrencia</a:t>
            </a:r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3218688" y="4423195"/>
            <a:ext cx="6644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rgbClr val="252525"/>
                </a:solidFill>
                <a:latin typeface="Arial" panose="020B0604020202020204" pitchFamily="34" charset="0"/>
              </a:rPr>
              <a:t>Asegurar que los procesos se intercalar en el tiempo dando la apariencia de una ejecución simultánea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414528" y="5946393"/>
            <a:ext cx="2718816" cy="1146048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Planificación</a:t>
            </a:r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3218688" y="6103918"/>
            <a:ext cx="6644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rgbClr val="252525"/>
                </a:solidFill>
                <a:latin typeface="Arial" panose="020B0604020202020204" pitchFamily="34" charset="0"/>
              </a:rPr>
              <a:t>Debe de repartir los recursos del sistema entre las necesidades potencialmente competitivas de múltiples procesos, teniendo en cuenta niveles de prioridad, plazos para inicio y terminación de procesos.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414528" y="651463"/>
            <a:ext cx="2718816" cy="1107211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Descripción y Control de Procesos</a:t>
            </a:r>
          </a:p>
          <a:p>
            <a:pPr algn="ctr"/>
            <a:endParaRPr lang="es-ES" dirty="0"/>
          </a:p>
        </p:txBody>
      </p:sp>
      <p:sp>
        <p:nvSpPr>
          <p:cNvPr id="10" name="Rectángulo 9"/>
          <p:cNvSpPr/>
          <p:nvPr/>
        </p:nvSpPr>
        <p:spPr>
          <a:xfrm>
            <a:off x="3218688" y="666459"/>
            <a:ext cx="64495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>
                <a:solidFill>
                  <a:srgbClr val="252525"/>
                </a:solidFill>
                <a:latin typeface="Arial" panose="020B0604020202020204" pitchFamily="34" charset="0"/>
              </a:rPr>
              <a:t>Un proceso es simplemente, un programa en ejecución que necesita recursos para realizar su tarea: tiempo de CPU, memoria, archivos y dispositivos de E/S</a:t>
            </a:r>
            <a:r>
              <a:rPr lang="es-ES" sz="1600" dirty="0" smtClean="0">
                <a:solidFill>
                  <a:srgbClr val="252525"/>
                </a:solidFill>
                <a:latin typeface="Arial" panose="020B0604020202020204" pitchFamily="34" charset="0"/>
              </a:rPr>
              <a:t>. Crear, destruir, parar y reanudar procesos. Ofrecer mecanismos de comunicación y sincronización entre ellos</a:t>
            </a:r>
            <a:endParaRPr lang="es-ES" sz="1600" dirty="0">
              <a:solidFill>
                <a:srgbClr val="252525"/>
              </a:solidFill>
              <a:latin typeface="Arial" panose="020B0604020202020204" pitchFamily="34" charset="0"/>
            </a:endParaRPr>
          </a:p>
        </p:txBody>
      </p:sp>
      <p:sp>
        <p:nvSpPr>
          <p:cNvPr id="11" name="Marcador de número de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CF4D863-9077-43A4-8FDD-0F6EE813DDA4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51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670560" y="926592"/>
            <a:ext cx="2523744" cy="1133856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Gestión de E/S</a:t>
            </a: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3438144" y="1031855"/>
            <a:ext cx="6181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Debe planificar las múltiples solicitudes de dispositivos de E/S para obtener ventajas de los mismos y mejorar tiempos de respuesta</a:t>
            </a:r>
            <a:endParaRPr lang="es-ES" dirty="0"/>
          </a:p>
        </p:txBody>
      </p:sp>
      <p:sp>
        <p:nvSpPr>
          <p:cNvPr id="4" name="Rectángulo redondeado 3"/>
          <p:cNvSpPr/>
          <p:nvPr/>
        </p:nvSpPr>
        <p:spPr>
          <a:xfrm>
            <a:off x="670560" y="2474976"/>
            <a:ext cx="2523744" cy="1146048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Gestión de Archivos</a:t>
            </a:r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3438144" y="2586335"/>
            <a:ext cx="6035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Facilitar la operación de los sistemas de gestión para localización de archivos, ejecución, almacenamiento y accesos de programas y usuarios.</a:t>
            </a:r>
            <a:endParaRPr lang="es-ES" dirty="0"/>
          </a:p>
        </p:txBody>
      </p:sp>
      <p:sp>
        <p:nvSpPr>
          <p:cNvPr id="7" name="Rectángulo redondeado 6"/>
          <p:cNvSpPr/>
          <p:nvPr/>
        </p:nvSpPr>
        <p:spPr>
          <a:xfrm>
            <a:off x="670560" y="4035552"/>
            <a:ext cx="2523744" cy="1097280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Seguridad</a:t>
            </a:r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3438144" y="4122527"/>
            <a:ext cx="5864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Debe facilitar la protección de los datos y recursos contra la revelación, garantizar autenticidad de mensajes y datos, y proteger los sistemas de ataques en la red</a:t>
            </a:r>
            <a:endParaRPr lang="es-ES" dirty="0"/>
          </a:p>
        </p:txBody>
      </p:sp>
      <p:sp>
        <p:nvSpPr>
          <p:cNvPr id="9" name="Rectángulo redondeado 8"/>
          <p:cNvSpPr/>
          <p:nvPr/>
        </p:nvSpPr>
        <p:spPr>
          <a:xfrm>
            <a:off x="670560" y="5547360"/>
            <a:ext cx="2523744" cy="1133856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Redes</a:t>
            </a:r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3438144" y="5514123"/>
            <a:ext cx="6035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Proporciona funciones de intercambio de datos entre máquinas. Capacidad para agrupar máquinas, aumentar la disponibilidad, rendimiento y capacidad para gestionar procesos en un entorno distribuido</a:t>
            </a:r>
            <a:endParaRPr lang="es-ES" dirty="0"/>
          </a:p>
        </p:txBody>
      </p:sp>
      <p:sp>
        <p:nvSpPr>
          <p:cNvPr id="11" name="Marcador de número de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CF4D863-9077-43A4-8FDD-0F6EE813DDA4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323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503999" y="216000"/>
            <a:ext cx="9071640" cy="1262160"/>
          </a:xfrm>
        </p:spPr>
        <p:txBody>
          <a:bodyPr/>
          <a:lstStyle/>
          <a:p>
            <a:pPr lvl="0"/>
            <a:r>
              <a:rPr lang="es-ES"/>
              <a:t>Clasificación S.O.</a:t>
            </a:r>
          </a:p>
        </p:txBody>
      </p:sp>
      <p:pic>
        <p:nvPicPr>
          <p:cNvPr id="20" name="Picture 2" descr="http://emsad22constitucion.files.wordpress.com/2012/10/caracteristicas_s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910" y="1675344"/>
            <a:ext cx="6879209" cy="4591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CF4D863-9077-43A4-8FDD-0F6EE813DDA4}" type="slidenum">
              <a:rPr lang="es-ES" smtClean="0"/>
              <a:t>8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encrypted-tbn3.gstatic.com/images?q=tbn:ANd9GcTnzUSMbFRPK8W68Ggyt8uHmpDzZBsd0RF_J5r7m_sQgUQjhfDa2xfz6RB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220" y="605877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s://encrypted-tbn0.gstatic.com/images?q=tbn:ANd9GcTBM-vun7m3ReH9S2yfPxYwWvZeNyUaLF9ce5k10sRXU8AzwKm8HjArj5f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901" y="203541"/>
            <a:ext cx="1324141" cy="1324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s://encrypted-tbn3.gstatic.com/images?q=tbn:ANd9GcTYtivKrvnoFaEuEXr2ORLDMjIr4Ii30ZgfN7xv4j-xSjOvIcgf3gNyZHRw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1883" y="5315635"/>
            <a:ext cx="2152650" cy="1504951"/>
          </a:xfrm>
          <a:prstGeom prst="rect">
            <a:avLst/>
          </a:prstGeom>
          <a:noFill/>
        </p:spPr>
      </p:pic>
      <p:pic>
        <p:nvPicPr>
          <p:cNvPr id="5130" name="Picture 10" descr="http://www.elboby.com/wp-content/uploads/2011/03/tuxlinux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293" y="1811375"/>
            <a:ext cx="1797678" cy="1724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http://webpamplona.com/wp-content/uploads/2014/06/window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9343" y="407216"/>
            <a:ext cx="1522803" cy="1522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4" name="Picture 14" descr="http://1.bp.blogspot.com/-RQkI3_j0HaE/UapBcT0hyzI/AAAAAAAAED0/BiooTMK6ZoU/s1600/Virtualbox.pn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0758" y="2454228"/>
            <a:ext cx="2436424" cy="2513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8" name="Picture 18" descr="http://www.versus.es/wp-content/uploads/2012/07/MacOS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909" y="2877686"/>
            <a:ext cx="2013865" cy="175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40" name="Picture 20" descr="http://www.esmobile.es/img/android_platform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219" y="4733394"/>
            <a:ext cx="2087192" cy="2087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42" name="Picture 22" descr="http://1.bp.blogspot.com/-Ix6D8O5xjDY/UE2923iSSzI/AAAAAAAAATs/tYt3FT1bx2w/s400/wp7logoold-addictec.jpg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64" y="444728"/>
            <a:ext cx="1801619" cy="1543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44" name="Picture 24" descr="http://symbian.themobilefanatics.com/wp-content/uploads/2011/02/symbian_os.jp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91" y="5219999"/>
            <a:ext cx="1723136" cy="1292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encrypted-tbn0.gstatic.com/images?q=tbn:ANd9GcSc1k2YeDOIG1kqVBMZRQ8Z364ABPzwymZg4TtM1R-b1vfpOGYc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549" y="3535680"/>
            <a:ext cx="2042540" cy="15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CF4D863-9077-43A4-8FDD-0F6EE813DDA4}" type="slidenum">
              <a:rPr lang="es-ES" smtClean="0"/>
              <a:t>9</a:t>
            </a:fld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determin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468</Words>
  <Application>Microsoft Office PowerPoint</Application>
  <PresentationFormat>Personalizado</PresentationFormat>
  <Paragraphs>102</Paragraphs>
  <Slides>14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4" baseType="lpstr">
      <vt:lpstr>Microsoft YaHei</vt:lpstr>
      <vt:lpstr>Andale Sans UI</vt:lpstr>
      <vt:lpstr>Arial</vt:lpstr>
      <vt:lpstr>Calibri</vt:lpstr>
      <vt:lpstr>Calibri Light</vt:lpstr>
      <vt:lpstr>Mangal</vt:lpstr>
      <vt:lpstr>Tahoma</vt:lpstr>
      <vt:lpstr>Times New Roman</vt:lpstr>
      <vt:lpstr>Wingdings</vt:lpstr>
      <vt:lpstr>Predeterminado</vt:lpstr>
      <vt:lpstr>SISTEMAS OPERATIVOS</vt:lpstr>
      <vt:lpstr>CONCEPTO</vt:lpstr>
      <vt:lpstr>Presentación de PowerPoint</vt:lpstr>
      <vt:lpstr>Componentes</vt:lpstr>
      <vt:lpstr>Funciones</vt:lpstr>
      <vt:lpstr>Presentación de PowerPoint</vt:lpstr>
      <vt:lpstr>Presentación de PowerPoint</vt:lpstr>
      <vt:lpstr>Clasificación S.O.</vt:lpstr>
      <vt:lpstr>Presentación de PowerPoint</vt:lpstr>
      <vt:lpstr>Presentación de PowerPoint</vt:lpstr>
      <vt:lpstr>Presentación de PowerPoint</vt:lpstr>
      <vt:lpstr>Fases Instalación</vt:lpstr>
      <vt:lpstr>Presentación de PowerPoint</vt:lpstr>
      <vt:lpstr>Cloud Operating Systems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OPERATIVOS</dc:title>
  <dc:creator>W8</dc:creator>
  <cp:lastModifiedBy>W8</cp:lastModifiedBy>
  <cp:revision>37</cp:revision>
  <dcterms:created xsi:type="dcterms:W3CDTF">2013-09-15T12:05:08Z</dcterms:created>
  <dcterms:modified xsi:type="dcterms:W3CDTF">2014-11-02T11:03:27Z</dcterms:modified>
</cp:coreProperties>
</file>