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9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68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39DD-60C8-492D-954C-F7499EA69E3B}" type="datetimeFigureOut">
              <a:rPr lang="es-ES" smtClean="0"/>
              <a:pPr/>
              <a:t>16/02/2023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24C80-2EA6-4799-99CB-5075D200E5C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3280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39DD-60C8-492D-954C-F7499EA69E3B}" type="datetimeFigureOut">
              <a:rPr lang="es-ES" smtClean="0"/>
              <a:pPr/>
              <a:t>16/02/2023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24C80-2EA6-4799-99CB-5075D200E5C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233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39DD-60C8-492D-954C-F7499EA69E3B}" type="datetimeFigureOut">
              <a:rPr lang="es-ES" smtClean="0"/>
              <a:pPr/>
              <a:t>16/02/2023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24C80-2EA6-4799-99CB-5075D200E5C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2498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BE44A-08E5-45EC-9024-3B84AF8737B0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16/02/2023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F050-8338-4311-B6E7-4322755F2D9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7612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BE44A-08E5-45EC-9024-3B84AF8737B0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16/02/2023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F050-8338-4311-B6E7-4322755F2D9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8484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BE44A-08E5-45EC-9024-3B84AF8737B0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16/02/2023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F050-8338-4311-B6E7-4322755F2D9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848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BE44A-08E5-45EC-9024-3B84AF8737B0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16/02/2023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F050-8338-4311-B6E7-4322755F2D9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8505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BE44A-08E5-45EC-9024-3B84AF8737B0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16/02/2023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F050-8338-4311-B6E7-4322755F2D9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10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BE44A-08E5-45EC-9024-3B84AF8737B0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16/02/2023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F050-8338-4311-B6E7-4322755F2D9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6264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BE44A-08E5-45EC-9024-3B84AF8737B0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16/02/2023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F050-8338-4311-B6E7-4322755F2D9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1395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BE44A-08E5-45EC-9024-3B84AF8737B0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16/02/2023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F050-8338-4311-B6E7-4322755F2D9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30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39DD-60C8-492D-954C-F7499EA69E3B}" type="datetimeFigureOut">
              <a:rPr lang="es-ES" smtClean="0"/>
              <a:pPr/>
              <a:t>16/02/2023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24C80-2EA6-4799-99CB-5075D200E5C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56263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BE44A-08E5-45EC-9024-3B84AF8737B0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16/02/2023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F050-8338-4311-B6E7-4322755F2D9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1143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BE44A-08E5-45EC-9024-3B84AF8737B0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16/02/2023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F050-8338-4311-B6E7-4322755F2D9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0675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BE44A-08E5-45EC-9024-3B84AF8737B0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16/02/2023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F050-8338-4311-B6E7-4322755F2D9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97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39DD-60C8-492D-954C-F7499EA69E3B}" type="datetimeFigureOut">
              <a:rPr lang="es-ES" smtClean="0"/>
              <a:pPr/>
              <a:t>16/02/2023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24C80-2EA6-4799-99CB-5075D200E5C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3385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39DD-60C8-492D-954C-F7499EA69E3B}" type="datetimeFigureOut">
              <a:rPr lang="es-ES" smtClean="0"/>
              <a:pPr/>
              <a:t>16/02/2023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24C80-2EA6-4799-99CB-5075D200E5C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7322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39DD-60C8-492D-954C-F7499EA69E3B}" type="datetimeFigureOut">
              <a:rPr lang="es-ES" smtClean="0"/>
              <a:pPr/>
              <a:t>16/02/2023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24C80-2EA6-4799-99CB-5075D200E5C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2506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39DD-60C8-492D-954C-F7499EA69E3B}" type="datetimeFigureOut">
              <a:rPr lang="es-ES" smtClean="0"/>
              <a:pPr/>
              <a:t>16/02/2023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24C80-2EA6-4799-99CB-5075D200E5C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2517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39DD-60C8-492D-954C-F7499EA69E3B}" type="datetimeFigureOut">
              <a:rPr lang="es-ES" smtClean="0"/>
              <a:pPr/>
              <a:t>16/02/2023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24C80-2EA6-4799-99CB-5075D200E5C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127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39DD-60C8-492D-954C-F7499EA69E3B}" type="datetimeFigureOut">
              <a:rPr lang="es-ES" smtClean="0"/>
              <a:pPr/>
              <a:t>16/02/2023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24C80-2EA6-4799-99CB-5075D200E5C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910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39DD-60C8-492D-954C-F7499EA69E3B}" type="datetimeFigureOut">
              <a:rPr lang="es-ES" smtClean="0"/>
              <a:pPr/>
              <a:t>16/02/2023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24C80-2EA6-4799-99CB-5075D200E5C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7325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139DD-60C8-492D-954C-F7499EA69E3B}" type="datetimeFigureOut">
              <a:rPr lang="es-ES" smtClean="0"/>
              <a:pPr/>
              <a:t>16/02/2023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24C80-2EA6-4799-99CB-5075D200E5C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03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BE44A-08E5-45EC-9024-3B84AF8737B0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16/02/2023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3F050-8338-4311-B6E7-4322755F2D9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637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95393" y="85551"/>
            <a:ext cx="9144000" cy="564717"/>
          </a:xfrm>
        </p:spPr>
        <p:txBody>
          <a:bodyPr>
            <a:normAutofit/>
          </a:bodyPr>
          <a:lstStyle/>
          <a:p>
            <a:r>
              <a:rPr lang="es-ES" sz="2800" cap="all" dirty="0" smtClean="0"/>
              <a:t>Evolución Almacenamiento Información</a:t>
            </a:r>
          </a:p>
          <a:p>
            <a:endParaRPr lang="es-ES" sz="2800" dirty="0"/>
          </a:p>
        </p:txBody>
      </p:sp>
      <p:sp>
        <p:nvSpPr>
          <p:cNvPr id="4" name="CuadroTexto 3"/>
          <p:cNvSpPr txBox="1"/>
          <p:nvPr/>
        </p:nvSpPr>
        <p:spPr>
          <a:xfrm>
            <a:off x="1666415" y="955066"/>
            <a:ext cx="7112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 smtClean="0"/>
              <a:t>Archivos físicos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" sz="1600" dirty="0" smtClean="0"/>
              <a:t>Requieren mucho espacio físico.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" sz="1600" dirty="0" smtClean="0"/>
              <a:t>Buscar, copiar o modificar es manual, lento y laborioso.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" sz="1600" dirty="0" smtClean="0"/>
              <a:t>No realizan cálculos ni análisis sobre los datos.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" sz="1600" dirty="0" smtClean="0"/>
              <a:t>Se produce deterioro físico o pérdida de las tarjetas.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/>
              <a:t>Archivos digitales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" sz="1600" dirty="0" smtClean="0"/>
              <a:t>Información </a:t>
            </a:r>
            <a:r>
              <a:rPr lang="es-ES" sz="1600" dirty="0"/>
              <a:t>repetida (redundancia).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" sz="1600" dirty="0" smtClean="0"/>
              <a:t>Mayor tamaño </a:t>
            </a:r>
            <a:r>
              <a:rPr lang="es-ES" sz="1600" dirty="0"/>
              <a:t>de almacenamiento.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" sz="1600" dirty="0" smtClean="0"/>
              <a:t>Datos </a:t>
            </a:r>
            <a:r>
              <a:rPr lang="es-ES" sz="1600" dirty="0"/>
              <a:t>repetidos que no concuerdan entre si (inconsistencia).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" sz="1600" dirty="0" smtClean="0"/>
              <a:t>Dispersión </a:t>
            </a:r>
            <a:r>
              <a:rPr lang="es-ES" sz="1600" dirty="0"/>
              <a:t>de datos por departamentos.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" sz="1600" dirty="0" smtClean="0"/>
              <a:t>Difícil modificación </a:t>
            </a:r>
            <a:r>
              <a:rPr lang="es-ES" sz="1600" dirty="0"/>
              <a:t>y </a:t>
            </a:r>
            <a:r>
              <a:rPr lang="es-ES" sz="1600" dirty="0" smtClean="0"/>
              <a:t>actualización.</a:t>
            </a:r>
            <a:endParaRPr lang="es-E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dirty="0" smtClean="0"/>
              <a:t>Bases de datos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" sz="1600" dirty="0"/>
              <a:t>Redundancia </a:t>
            </a:r>
            <a:r>
              <a:rPr lang="es-ES" sz="1600" dirty="0" smtClean="0"/>
              <a:t>mínima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" sz="1600" dirty="0" smtClean="0"/>
              <a:t>Independencia  datos y aplicaciones.</a:t>
            </a:r>
            <a:endParaRPr lang="es-ES" sz="1600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" sz="1600" dirty="0" smtClean="0"/>
              <a:t>Consistencia </a:t>
            </a:r>
            <a:r>
              <a:rPr lang="es-ES" sz="1600" dirty="0"/>
              <a:t>al actualizar la </a:t>
            </a:r>
            <a:r>
              <a:rPr lang="es-ES" sz="1600" dirty="0" smtClean="0"/>
              <a:t>información </a:t>
            </a:r>
            <a:r>
              <a:rPr lang="es-ES" sz="1600" dirty="0"/>
              <a:t>repetida.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" sz="1600" dirty="0" smtClean="0"/>
              <a:t>Integridad </a:t>
            </a:r>
            <a:r>
              <a:rPr lang="es-ES" sz="1600" dirty="0"/>
              <a:t>de los datos garantizando su validez.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" sz="1600" dirty="0" smtClean="0"/>
              <a:t>Seguridad </a:t>
            </a:r>
            <a:r>
              <a:rPr lang="es-ES" sz="1600" dirty="0"/>
              <a:t>frente a usuarios malintencionados.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" sz="1600" dirty="0" smtClean="0"/>
              <a:t>Respaldo/recuperación </a:t>
            </a:r>
            <a:r>
              <a:rPr lang="es-ES" sz="1600" dirty="0"/>
              <a:t>mediante copias de seguridad.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" sz="1600" dirty="0" smtClean="0"/>
              <a:t>Eficiencia </a:t>
            </a:r>
            <a:r>
              <a:rPr lang="es-ES" sz="1600" dirty="0"/>
              <a:t>en el acceso a los datos.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ES" sz="1600" dirty="0" smtClean="0"/>
              <a:t>Menor </a:t>
            </a:r>
            <a:r>
              <a:rPr lang="es-ES" sz="1600" dirty="0"/>
              <a:t>espacio de almacenamiento.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34467" y="935038"/>
            <a:ext cx="1209852" cy="1209852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014676" y="2583216"/>
            <a:ext cx="1277587" cy="1277586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794927" y="4989691"/>
            <a:ext cx="1578955" cy="157895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411293" y="2853099"/>
            <a:ext cx="890323" cy="890323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895645" y="1061594"/>
            <a:ext cx="1083297" cy="1083297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0467705" y="5227639"/>
            <a:ext cx="868363" cy="86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13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281055" y="155865"/>
            <a:ext cx="27951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RELACIONES</a:t>
            </a:r>
            <a:endParaRPr lang="es-ES" sz="3600" dirty="0"/>
          </a:p>
        </p:txBody>
      </p:sp>
      <p:sp>
        <p:nvSpPr>
          <p:cNvPr id="3" name="Rectángulo 2"/>
          <p:cNvSpPr/>
          <p:nvPr/>
        </p:nvSpPr>
        <p:spPr>
          <a:xfrm>
            <a:off x="176644" y="1045018"/>
            <a:ext cx="1066720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dirty="0" smtClean="0">
                <a:latin typeface="TimesNewRomanPSMT"/>
              </a:rPr>
              <a:t>Correspondencia  </a:t>
            </a:r>
            <a:r>
              <a:rPr lang="pt-BR" sz="1600" dirty="0">
                <a:latin typeface="TimesNewRomanPSMT"/>
              </a:rPr>
              <a:t>entre dos o mas entidades, </a:t>
            </a:r>
            <a:r>
              <a:rPr lang="pt-BR" sz="1600" dirty="0" smtClean="0">
                <a:latin typeface="TimesNewRomanPSMT"/>
              </a:rPr>
              <a:t>o </a:t>
            </a:r>
            <a:r>
              <a:rPr lang="es-ES" sz="1600" dirty="0" smtClean="0">
                <a:latin typeface="TimesNewRomanPSMT"/>
              </a:rPr>
              <a:t>una </a:t>
            </a:r>
            <a:r>
              <a:rPr lang="es-ES" sz="1600" dirty="0">
                <a:latin typeface="TimesNewRomanPSMT"/>
              </a:rPr>
              <a:t>entidad consigo misma</a:t>
            </a:r>
            <a:r>
              <a:rPr lang="es-ES" sz="1600" dirty="0" smtClean="0">
                <a:latin typeface="TimesNewRomanPSMT"/>
              </a:rPr>
              <a:t>. Están asociadas con acciones, es decir, con verbos que representan la asociación entre las entidades integrantes. Se representan por un rombo indicando la </a:t>
            </a:r>
            <a:r>
              <a:rPr lang="es-ES" sz="1600" dirty="0" err="1" smtClean="0">
                <a:latin typeface="TimesNewRomanPSMT"/>
              </a:rPr>
              <a:t>cardinalidad</a:t>
            </a:r>
            <a:r>
              <a:rPr lang="es-ES" sz="1600" dirty="0" smtClean="0">
                <a:latin typeface="TimesNewRomanPSMT"/>
              </a:rPr>
              <a:t> la relación</a:t>
            </a:r>
            <a:endParaRPr lang="es-ES" sz="1600" dirty="0" smtClean="0"/>
          </a:p>
          <a:p>
            <a:endParaRPr lang="es-ES" sz="1600" dirty="0"/>
          </a:p>
        </p:txBody>
      </p:sp>
      <p:sp>
        <p:nvSpPr>
          <p:cNvPr id="6" name="Rectángulo 5"/>
          <p:cNvSpPr/>
          <p:nvPr/>
        </p:nvSpPr>
        <p:spPr>
          <a:xfrm>
            <a:off x="1816172" y="2575525"/>
            <a:ext cx="973429" cy="481383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 smtClean="0">
                <a:solidFill>
                  <a:schemeClr val="accent1">
                    <a:lumMod val="50000"/>
                  </a:schemeClr>
                </a:solidFill>
              </a:rPr>
              <a:t>ESPOSO</a:t>
            </a:r>
            <a:endParaRPr lang="es-ES" sz="1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5615781" y="2575525"/>
            <a:ext cx="973429" cy="481383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 smtClean="0">
                <a:solidFill>
                  <a:schemeClr val="accent1">
                    <a:lumMod val="50000"/>
                  </a:schemeClr>
                </a:solidFill>
              </a:rPr>
              <a:t>ESPOSA</a:t>
            </a:r>
            <a:endParaRPr lang="es-ES" sz="1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Rombo 7"/>
          <p:cNvSpPr/>
          <p:nvPr/>
        </p:nvSpPr>
        <p:spPr>
          <a:xfrm>
            <a:off x="3505202" y="2469166"/>
            <a:ext cx="1266092" cy="694096"/>
          </a:xfrm>
          <a:prstGeom prst="diamond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 smtClean="0">
                <a:solidFill>
                  <a:schemeClr val="accent1">
                    <a:lumMod val="50000"/>
                  </a:schemeClr>
                </a:solidFill>
              </a:rPr>
              <a:t>CASADO</a:t>
            </a:r>
            <a:endParaRPr lang="es-ES" sz="10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0" name="Conector recto 9"/>
          <p:cNvCxnSpPr>
            <a:stCxn id="6" idx="3"/>
            <a:endCxn id="8" idx="1"/>
          </p:cNvCxnSpPr>
          <p:nvPr/>
        </p:nvCxnSpPr>
        <p:spPr>
          <a:xfrm flipV="1">
            <a:off x="2789601" y="2816216"/>
            <a:ext cx="71560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/>
          <p:cNvCxnSpPr>
            <a:stCxn id="8" idx="3"/>
          </p:cNvCxnSpPr>
          <p:nvPr/>
        </p:nvCxnSpPr>
        <p:spPr>
          <a:xfrm>
            <a:off x="4771294" y="2816216"/>
            <a:ext cx="803791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/>
          <p:cNvSpPr txBox="1"/>
          <p:nvPr/>
        </p:nvSpPr>
        <p:spPr>
          <a:xfrm>
            <a:off x="3955473" y="2153015"/>
            <a:ext cx="7793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1</a:t>
            </a:r>
            <a:r>
              <a:rPr lang="es-ES" sz="1000" dirty="0" smtClean="0"/>
              <a:t>:1</a:t>
            </a:r>
            <a:endParaRPr lang="es-ES" sz="1000" dirty="0"/>
          </a:p>
        </p:txBody>
      </p:sp>
      <p:sp>
        <p:nvSpPr>
          <p:cNvPr id="13" name="Rectángulo 12"/>
          <p:cNvSpPr/>
          <p:nvPr/>
        </p:nvSpPr>
        <p:spPr>
          <a:xfrm>
            <a:off x="1816172" y="3720109"/>
            <a:ext cx="973429" cy="481383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 smtClean="0">
                <a:solidFill>
                  <a:schemeClr val="accent1">
                    <a:lumMod val="50000"/>
                  </a:schemeClr>
                </a:solidFill>
              </a:rPr>
              <a:t>JUGADOR</a:t>
            </a:r>
            <a:endParaRPr lang="es-ES" sz="1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615781" y="3720109"/>
            <a:ext cx="973429" cy="481383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 smtClean="0">
                <a:solidFill>
                  <a:schemeClr val="accent1">
                    <a:lumMod val="50000"/>
                  </a:schemeClr>
                </a:solidFill>
              </a:rPr>
              <a:t>EQUIPO</a:t>
            </a:r>
            <a:endParaRPr lang="es-ES" sz="1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" name="Rombo 14"/>
          <p:cNvSpPr/>
          <p:nvPr/>
        </p:nvSpPr>
        <p:spPr>
          <a:xfrm>
            <a:off x="3564083" y="3613750"/>
            <a:ext cx="1236519" cy="694096"/>
          </a:xfrm>
          <a:prstGeom prst="diamond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 smtClean="0">
                <a:solidFill>
                  <a:schemeClr val="accent1">
                    <a:lumMod val="50000"/>
                  </a:schemeClr>
                </a:solidFill>
              </a:rPr>
              <a:t>JUEGA</a:t>
            </a:r>
            <a:endParaRPr lang="es-ES" sz="10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6" name="Conector recto 15"/>
          <p:cNvCxnSpPr>
            <a:stCxn id="13" idx="3"/>
            <a:endCxn id="15" idx="1"/>
          </p:cNvCxnSpPr>
          <p:nvPr/>
        </p:nvCxnSpPr>
        <p:spPr>
          <a:xfrm flipV="1">
            <a:off x="2789601" y="3960800"/>
            <a:ext cx="774483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 flipV="1">
            <a:off x="4800601" y="3960800"/>
            <a:ext cx="774483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/>
          <p:cNvSpPr txBox="1"/>
          <p:nvPr/>
        </p:nvSpPr>
        <p:spPr>
          <a:xfrm>
            <a:off x="3955473" y="3297599"/>
            <a:ext cx="7793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/>
              <a:t>N:1</a:t>
            </a:r>
            <a:endParaRPr lang="es-ES" sz="1000" dirty="0"/>
          </a:p>
        </p:txBody>
      </p:sp>
      <p:sp>
        <p:nvSpPr>
          <p:cNvPr id="21" name="Rectángulo 20"/>
          <p:cNvSpPr/>
          <p:nvPr/>
        </p:nvSpPr>
        <p:spPr>
          <a:xfrm>
            <a:off x="1816172" y="4971049"/>
            <a:ext cx="973429" cy="481383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 smtClean="0">
                <a:solidFill>
                  <a:schemeClr val="accent1">
                    <a:lumMod val="50000"/>
                  </a:schemeClr>
                </a:solidFill>
              </a:rPr>
              <a:t>ALUMNO</a:t>
            </a:r>
            <a:endParaRPr lang="es-ES" sz="1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2" name="Rectángulo 21"/>
          <p:cNvSpPr/>
          <p:nvPr/>
        </p:nvSpPr>
        <p:spPr>
          <a:xfrm>
            <a:off x="5615781" y="4971049"/>
            <a:ext cx="973429" cy="481383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 smtClean="0">
                <a:solidFill>
                  <a:schemeClr val="accent1">
                    <a:lumMod val="50000"/>
                  </a:schemeClr>
                </a:solidFill>
              </a:rPr>
              <a:t>ASIGNATURA</a:t>
            </a:r>
            <a:endParaRPr lang="es-ES" sz="1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3" name="Rombo 22"/>
          <p:cNvSpPr/>
          <p:nvPr/>
        </p:nvSpPr>
        <p:spPr>
          <a:xfrm>
            <a:off x="3564083" y="4864690"/>
            <a:ext cx="1236519" cy="694096"/>
          </a:xfrm>
          <a:prstGeom prst="diamond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 smtClean="0">
                <a:solidFill>
                  <a:schemeClr val="accent1">
                    <a:lumMod val="50000"/>
                  </a:schemeClr>
                </a:solidFill>
              </a:rPr>
              <a:t>CURSA</a:t>
            </a:r>
            <a:endParaRPr lang="es-ES" sz="10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24" name="Conector recto 23"/>
          <p:cNvCxnSpPr>
            <a:stCxn id="21" idx="3"/>
            <a:endCxn id="23" idx="1"/>
          </p:cNvCxnSpPr>
          <p:nvPr/>
        </p:nvCxnSpPr>
        <p:spPr>
          <a:xfrm flipV="1">
            <a:off x="2789601" y="5211740"/>
            <a:ext cx="774483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/>
          <p:nvPr/>
        </p:nvCxnSpPr>
        <p:spPr>
          <a:xfrm flipV="1">
            <a:off x="4800601" y="5211740"/>
            <a:ext cx="774483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uadroTexto 25"/>
          <p:cNvSpPr txBox="1"/>
          <p:nvPr/>
        </p:nvSpPr>
        <p:spPr>
          <a:xfrm>
            <a:off x="3955473" y="4548539"/>
            <a:ext cx="7793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/>
              <a:t>N:N</a:t>
            </a:r>
            <a:endParaRPr lang="es-ES" sz="1000" dirty="0"/>
          </a:p>
        </p:txBody>
      </p:sp>
      <p:sp>
        <p:nvSpPr>
          <p:cNvPr id="30" name="CuadroTexto 29"/>
          <p:cNvSpPr txBox="1"/>
          <p:nvPr/>
        </p:nvSpPr>
        <p:spPr>
          <a:xfrm>
            <a:off x="8191499" y="2670464"/>
            <a:ext cx="2085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Uno a Uno</a:t>
            </a:r>
            <a:endParaRPr lang="es-ES" dirty="0"/>
          </a:p>
        </p:txBody>
      </p:sp>
      <p:sp>
        <p:nvSpPr>
          <p:cNvPr id="31" name="CuadroTexto 30"/>
          <p:cNvSpPr txBox="1"/>
          <p:nvPr/>
        </p:nvSpPr>
        <p:spPr>
          <a:xfrm>
            <a:off x="8191499" y="3702014"/>
            <a:ext cx="2085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Uno a Muchos</a:t>
            </a:r>
            <a:endParaRPr lang="es-ES" dirty="0"/>
          </a:p>
        </p:txBody>
      </p:sp>
      <p:sp>
        <p:nvSpPr>
          <p:cNvPr id="32" name="CuadroTexto 31"/>
          <p:cNvSpPr txBox="1"/>
          <p:nvPr/>
        </p:nvSpPr>
        <p:spPr>
          <a:xfrm>
            <a:off x="8191499" y="4917870"/>
            <a:ext cx="2085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Muchos a Muchos</a:t>
            </a:r>
            <a:endParaRPr lang="es-ES" dirty="0"/>
          </a:p>
        </p:txBody>
      </p:sp>
      <p:sp>
        <p:nvSpPr>
          <p:cNvPr id="33" name="CuadroTexto 32"/>
          <p:cNvSpPr txBox="1"/>
          <p:nvPr/>
        </p:nvSpPr>
        <p:spPr>
          <a:xfrm>
            <a:off x="8032173" y="2153014"/>
            <a:ext cx="1859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u="sng" dirty="0" smtClean="0"/>
              <a:t>CARDINALIDAD</a:t>
            </a:r>
            <a:endParaRPr lang="es-ES" u="sng" dirty="0"/>
          </a:p>
        </p:txBody>
      </p:sp>
    </p:spTree>
    <p:extLst>
      <p:ext uri="{BB962C8B-B14F-4D97-AF65-F5344CB8AC3E}">
        <p14:creationId xmlns:p14="http://schemas.microsoft.com/office/powerpoint/2010/main" val="51901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29508" y="1968503"/>
            <a:ext cx="942535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rgbClr val="000000"/>
                </a:solidFill>
                <a:latin typeface="TimesNewRomanPSMT"/>
              </a:rPr>
              <a:t>Identificar </a:t>
            </a:r>
            <a:r>
              <a:rPr lang="es-ES" dirty="0">
                <a:solidFill>
                  <a:srgbClr val="000000"/>
                </a:solidFill>
                <a:latin typeface="TimesNewRomanPSMT"/>
              </a:rPr>
              <a:t>entidades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rgbClr val="000000"/>
                </a:solidFill>
                <a:latin typeface="TimesNewRomanPSMT"/>
              </a:rPr>
              <a:t>Identificar atributos de cada entidad y dominios o valores posibles que pueden tomar</a:t>
            </a:r>
            <a:endParaRPr lang="es-ES" dirty="0">
              <a:solidFill>
                <a:srgbClr val="000000"/>
              </a:solidFill>
              <a:latin typeface="TimesNewRomanPSMT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rgbClr val="000000"/>
                </a:solidFill>
                <a:latin typeface="TimesNewRomanPSMT"/>
              </a:rPr>
              <a:t>Identificar </a:t>
            </a:r>
            <a:r>
              <a:rPr lang="es-ES" dirty="0">
                <a:solidFill>
                  <a:srgbClr val="000000"/>
                </a:solidFill>
                <a:latin typeface="TimesNewRomanPSMT"/>
              </a:rPr>
              <a:t>claves principales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rgbClr val="000000"/>
                </a:solidFill>
                <a:latin typeface="TimesNewRomanPSMT"/>
              </a:rPr>
              <a:t>Identificar </a:t>
            </a:r>
            <a:r>
              <a:rPr lang="es-ES" dirty="0">
                <a:solidFill>
                  <a:srgbClr val="000000"/>
                </a:solidFill>
                <a:latin typeface="TimesNewRomanPSMT"/>
              </a:rPr>
              <a:t>relaciones y su grado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dirty="0" smtClean="0">
                <a:solidFill>
                  <a:srgbClr val="000000"/>
                </a:solidFill>
                <a:latin typeface="TimesNewRomanPSMT"/>
              </a:rPr>
              <a:t>Representación </a:t>
            </a:r>
            <a:r>
              <a:rPr lang="es-ES" dirty="0">
                <a:solidFill>
                  <a:srgbClr val="000000"/>
                </a:solidFill>
                <a:latin typeface="TimesNewRomanPSMT"/>
              </a:rPr>
              <a:t>del modelo </a:t>
            </a:r>
            <a:r>
              <a:rPr lang="es-ES" dirty="0" smtClean="0">
                <a:solidFill>
                  <a:srgbClr val="000000"/>
                </a:solidFill>
                <a:latin typeface="TimesNewRomanPSMT"/>
              </a:rPr>
              <a:t>entidad-relación</a:t>
            </a:r>
            <a:endParaRPr lang="es-ES" dirty="0"/>
          </a:p>
        </p:txBody>
      </p:sp>
      <p:sp>
        <p:nvSpPr>
          <p:cNvPr id="3" name="Rectángulo 2"/>
          <p:cNvSpPr/>
          <p:nvPr/>
        </p:nvSpPr>
        <p:spPr>
          <a:xfrm>
            <a:off x="2882293" y="469961"/>
            <a:ext cx="62401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b="1" dirty="0">
                <a:solidFill>
                  <a:srgbClr val="FF0000"/>
                </a:solidFill>
                <a:latin typeface="Arial-BoldMT"/>
              </a:rPr>
              <a:t>FASES DEL DISEÑO CONCEPTUAL</a:t>
            </a:r>
          </a:p>
        </p:txBody>
      </p:sp>
    </p:spTree>
    <p:extLst>
      <p:ext uri="{BB962C8B-B14F-4D97-AF65-F5344CB8AC3E}">
        <p14:creationId xmlns:p14="http://schemas.microsoft.com/office/powerpoint/2010/main" val="382785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01970" y="1219201"/>
            <a:ext cx="9413631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dirty="0" smtClean="0">
                <a:solidFill>
                  <a:srgbClr val="000000"/>
                </a:solidFill>
                <a:latin typeface="TimesNewRomanPSMT"/>
              </a:rPr>
              <a:t>Sus </a:t>
            </a:r>
            <a:r>
              <a:rPr lang="es-ES" sz="1600" dirty="0">
                <a:solidFill>
                  <a:srgbClr val="000000"/>
                </a:solidFill>
                <a:latin typeface="TimesNewRomanPSMT"/>
              </a:rPr>
              <a:t>bases fueron postuladas por en 1970 por Edgar Frank </a:t>
            </a:r>
            <a:r>
              <a:rPr lang="es-ES" sz="1600" dirty="0" err="1">
                <a:solidFill>
                  <a:srgbClr val="000000"/>
                </a:solidFill>
                <a:latin typeface="TimesNewRomanPSMT"/>
              </a:rPr>
              <a:t>Codd</a:t>
            </a:r>
            <a:r>
              <a:rPr lang="es-ES" sz="1600" dirty="0">
                <a:solidFill>
                  <a:srgbClr val="000000"/>
                </a:solidFill>
                <a:latin typeface="TimesNewRomanPSMT"/>
              </a:rPr>
              <a:t>, de los laboratorios IBM.</a:t>
            </a:r>
          </a:p>
          <a:p>
            <a:endParaRPr lang="es-ES" sz="1600" dirty="0" smtClean="0">
              <a:solidFill>
                <a:srgbClr val="000000"/>
              </a:solidFill>
              <a:latin typeface="TimesNewRomanPSMT"/>
            </a:endParaRPr>
          </a:p>
          <a:p>
            <a:r>
              <a:rPr lang="es-ES" sz="1600" dirty="0" smtClean="0">
                <a:solidFill>
                  <a:srgbClr val="000000"/>
                </a:solidFill>
                <a:latin typeface="TimesNewRomanPSMT"/>
              </a:rPr>
              <a:t>Una </a:t>
            </a:r>
            <a:r>
              <a:rPr lang="es-ES" sz="1600" dirty="0">
                <a:solidFill>
                  <a:srgbClr val="000000"/>
                </a:solidFill>
                <a:latin typeface="TimesNewRomanPSMT"/>
              </a:rPr>
              <a:t>base de datos consta </a:t>
            </a:r>
            <a:r>
              <a:rPr lang="es-ES" sz="1600" dirty="0" smtClean="0">
                <a:solidFill>
                  <a:srgbClr val="000000"/>
                </a:solidFill>
                <a:latin typeface="TimesNewRomanPSMT"/>
              </a:rPr>
              <a:t>básicamente </a:t>
            </a:r>
            <a:r>
              <a:rPr lang="es-ES" sz="1600" dirty="0">
                <a:solidFill>
                  <a:srgbClr val="000000"/>
                </a:solidFill>
                <a:latin typeface="TimesNewRomanPSMT"/>
              </a:rPr>
              <a:t>de una o mas </a:t>
            </a:r>
            <a:r>
              <a:rPr lang="es-ES" sz="1600" b="1" dirty="0" smtClean="0">
                <a:solidFill>
                  <a:srgbClr val="000000"/>
                </a:solidFill>
                <a:latin typeface="TimesNewRomanPSMT"/>
              </a:rPr>
              <a:t>tablas</a:t>
            </a:r>
            <a:r>
              <a:rPr lang="es-ES" sz="1600" dirty="0" smtClean="0">
                <a:solidFill>
                  <a:srgbClr val="000000"/>
                </a:solidFill>
                <a:latin typeface="TimesNewRomanPSMT"/>
              </a:rPr>
              <a:t> llamadas </a:t>
            </a:r>
            <a:r>
              <a:rPr lang="es-ES" sz="1600" b="1" dirty="0" smtClean="0">
                <a:solidFill>
                  <a:srgbClr val="000000"/>
                </a:solidFill>
                <a:latin typeface="TimesNewRomanPSMT"/>
              </a:rPr>
              <a:t>relaciones</a:t>
            </a:r>
            <a:r>
              <a:rPr lang="es-ES" sz="1600" dirty="0" smtClean="0">
                <a:solidFill>
                  <a:srgbClr val="000000"/>
                </a:solidFill>
                <a:latin typeface="TimesNewRomanPSMT"/>
              </a:rPr>
              <a:t>.</a:t>
            </a:r>
            <a:endParaRPr lang="es-ES" sz="1600" dirty="0">
              <a:solidFill>
                <a:srgbClr val="000000"/>
              </a:solidFill>
              <a:latin typeface="TimesNewRomanPSMT"/>
            </a:endParaRPr>
          </a:p>
          <a:p>
            <a:endParaRPr lang="es-ES" sz="1600" dirty="0" smtClean="0">
              <a:solidFill>
                <a:srgbClr val="000000"/>
              </a:solidFill>
              <a:latin typeface="TimesNewRomanPSMT"/>
            </a:endParaRPr>
          </a:p>
          <a:p>
            <a:r>
              <a:rPr lang="es-ES" sz="1600" dirty="0" smtClean="0">
                <a:solidFill>
                  <a:srgbClr val="000000"/>
                </a:solidFill>
                <a:latin typeface="TimesNewRomanPSMT"/>
              </a:rPr>
              <a:t>Cada </a:t>
            </a:r>
            <a:r>
              <a:rPr lang="es-ES" sz="1600" b="1" dirty="0">
                <a:solidFill>
                  <a:srgbClr val="000000"/>
                </a:solidFill>
                <a:latin typeface="TimesNewRomanPS-BoldMT"/>
              </a:rPr>
              <a:t>tabla </a:t>
            </a:r>
            <a:r>
              <a:rPr lang="es-ES" sz="1600" dirty="0">
                <a:solidFill>
                  <a:srgbClr val="000000"/>
                </a:solidFill>
                <a:latin typeface="TimesNewRomanPSMT"/>
              </a:rPr>
              <a:t>representa un tipo de entidad.</a:t>
            </a:r>
          </a:p>
          <a:p>
            <a:endParaRPr lang="es-ES" sz="1600" dirty="0" smtClean="0">
              <a:solidFill>
                <a:srgbClr val="000000"/>
              </a:solidFill>
              <a:latin typeface="TimesNewRomanPSMT"/>
            </a:endParaRPr>
          </a:p>
          <a:p>
            <a:r>
              <a:rPr lang="es-ES" sz="1600" dirty="0" smtClean="0">
                <a:solidFill>
                  <a:srgbClr val="000000"/>
                </a:solidFill>
                <a:latin typeface="TimesNewRomanPSMT"/>
              </a:rPr>
              <a:t>Las </a:t>
            </a:r>
            <a:r>
              <a:rPr lang="es-ES" sz="1600" dirty="0">
                <a:solidFill>
                  <a:srgbClr val="000000"/>
                </a:solidFill>
                <a:latin typeface="TimesNewRomanPSMT"/>
              </a:rPr>
              <a:t>tablas almacenan los </a:t>
            </a:r>
            <a:r>
              <a:rPr lang="es-ES" sz="1600" dirty="0" smtClean="0">
                <a:solidFill>
                  <a:srgbClr val="000000"/>
                </a:solidFill>
                <a:latin typeface="TimesNewRomanPSMT"/>
              </a:rPr>
              <a:t>datos y </a:t>
            </a:r>
            <a:r>
              <a:rPr lang="es-ES" sz="1600" dirty="0">
                <a:solidFill>
                  <a:srgbClr val="000000"/>
                </a:solidFill>
                <a:latin typeface="TimesNewRomanPSMT"/>
              </a:rPr>
              <a:t>se estructuran en </a:t>
            </a:r>
            <a:r>
              <a:rPr lang="es-ES" sz="1600" b="1" dirty="0">
                <a:solidFill>
                  <a:srgbClr val="000000"/>
                </a:solidFill>
                <a:latin typeface="TimesNewRomanPSMT"/>
              </a:rPr>
              <a:t>filas</a:t>
            </a:r>
            <a:r>
              <a:rPr lang="es-ES" sz="1600" dirty="0">
                <a:solidFill>
                  <a:srgbClr val="000000"/>
                </a:solidFill>
                <a:latin typeface="TimesNewRomanPSMT"/>
              </a:rPr>
              <a:t> y </a:t>
            </a:r>
            <a:r>
              <a:rPr lang="es-ES" sz="1600" b="1" dirty="0">
                <a:solidFill>
                  <a:srgbClr val="000000"/>
                </a:solidFill>
                <a:latin typeface="TimesNewRomanPSMT"/>
              </a:rPr>
              <a:t>columnas</a:t>
            </a:r>
            <a:r>
              <a:rPr lang="es-ES" sz="1600" dirty="0">
                <a:solidFill>
                  <a:srgbClr val="000000"/>
                </a:solidFill>
                <a:latin typeface="TimesNewRomanPSMT"/>
              </a:rPr>
              <a:t>.</a:t>
            </a:r>
          </a:p>
          <a:p>
            <a:endParaRPr lang="pt-BR" sz="1600" dirty="0" smtClean="0">
              <a:solidFill>
                <a:srgbClr val="000000"/>
              </a:solidFill>
              <a:latin typeface="TimesNewRomanPSMT"/>
            </a:endParaRPr>
          </a:p>
          <a:p>
            <a:r>
              <a:rPr lang="pt-BR" sz="1600" dirty="0" smtClean="0">
                <a:solidFill>
                  <a:srgbClr val="000000"/>
                </a:solidFill>
                <a:latin typeface="TimesNewRomanPSMT"/>
              </a:rPr>
              <a:t>Cada </a:t>
            </a:r>
            <a:r>
              <a:rPr lang="pt-BR" sz="1600" dirty="0">
                <a:solidFill>
                  <a:srgbClr val="000000"/>
                </a:solidFill>
                <a:latin typeface="TimesNewRomanPSMT"/>
              </a:rPr>
              <a:t>fila se denomina </a:t>
            </a:r>
            <a:r>
              <a:rPr lang="pt-BR" sz="1600" b="1" dirty="0" err="1">
                <a:solidFill>
                  <a:srgbClr val="000000"/>
                </a:solidFill>
                <a:latin typeface="TimesNewRomanPSMT"/>
              </a:rPr>
              <a:t>tupla</a:t>
            </a:r>
            <a:r>
              <a:rPr lang="pt-BR" sz="1600" dirty="0">
                <a:solidFill>
                  <a:srgbClr val="000000"/>
                </a:solidFill>
                <a:latin typeface="TimesNewRomanPSMT"/>
              </a:rPr>
              <a:t> o </a:t>
            </a:r>
            <a:r>
              <a:rPr lang="pt-BR" sz="1600" b="1" dirty="0">
                <a:solidFill>
                  <a:srgbClr val="000000"/>
                </a:solidFill>
                <a:latin typeface="TimesNewRomanPS-BoldMT"/>
              </a:rPr>
              <a:t>registro</a:t>
            </a:r>
            <a:r>
              <a:rPr lang="pt-BR" sz="1600" dirty="0">
                <a:solidFill>
                  <a:srgbClr val="000000"/>
                </a:solidFill>
                <a:latin typeface="TimesNewRomanPSMT"/>
              </a:rPr>
              <a:t>.</a:t>
            </a:r>
          </a:p>
          <a:p>
            <a:endParaRPr lang="es-ES" sz="1600" dirty="0" smtClean="0">
              <a:solidFill>
                <a:srgbClr val="000000"/>
              </a:solidFill>
              <a:latin typeface="TimesNewRomanPSMT"/>
            </a:endParaRPr>
          </a:p>
          <a:p>
            <a:r>
              <a:rPr lang="es-ES" sz="1600" dirty="0" smtClean="0">
                <a:solidFill>
                  <a:srgbClr val="000000"/>
                </a:solidFill>
                <a:latin typeface="TimesNewRomanPSMT"/>
              </a:rPr>
              <a:t>Cada </a:t>
            </a:r>
            <a:r>
              <a:rPr lang="es-ES" sz="1600" dirty="0">
                <a:solidFill>
                  <a:srgbClr val="000000"/>
                </a:solidFill>
                <a:latin typeface="TimesNewRomanPSMT"/>
              </a:rPr>
              <a:t>registro representa una ocurrencia de </a:t>
            </a:r>
            <a:r>
              <a:rPr lang="es-ES" sz="1600" dirty="0" smtClean="0">
                <a:solidFill>
                  <a:srgbClr val="000000"/>
                </a:solidFill>
                <a:latin typeface="TimesNewRomanPSMT"/>
              </a:rPr>
              <a:t>la entidad </a:t>
            </a:r>
            <a:r>
              <a:rPr lang="es-ES" sz="1600" dirty="0">
                <a:solidFill>
                  <a:srgbClr val="000000"/>
                </a:solidFill>
                <a:latin typeface="TimesNewRomanPSMT"/>
              </a:rPr>
              <a:t>en concreto.</a:t>
            </a:r>
          </a:p>
          <a:p>
            <a:endParaRPr lang="es-ES" sz="1600" dirty="0">
              <a:solidFill>
                <a:srgbClr val="000000"/>
              </a:solidFill>
              <a:latin typeface="TimesNewRomanPSMT"/>
            </a:endParaRPr>
          </a:p>
          <a:p>
            <a:r>
              <a:rPr lang="es-ES" sz="1600" dirty="0" smtClean="0">
                <a:solidFill>
                  <a:srgbClr val="000000"/>
                </a:solidFill>
                <a:latin typeface="TimesNewRomanPSMT"/>
              </a:rPr>
              <a:t>Los </a:t>
            </a:r>
            <a:r>
              <a:rPr lang="es-ES" sz="1600" dirty="0">
                <a:solidFill>
                  <a:srgbClr val="000000"/>
                </a:solidFill>
                <a:latin typeface="TimesNewRomanPSMT"/>
              </a:rPr>
              <a:t>registros </a:t>
            </a:r>
            <a:r>
              <a:rPr lang="es-ES" sz="1600" dirty="0" smtClean="0">
                <a:solidFill>
                  <a:srgbClr val="000000"/>
                </a:solidFill>
                <a:latin typeface="TimesNewRomanPSMT"/>
              </a:rPr>
              <a:t>están </a:t>
            </a:r>
            <a:r>
              <a:rPr lang="es-ES" sz="1600" dirty="0">
                <a:solidFill>
                  <a:srgbClr val="000000"/>
                </a:solidFill>
                <a:latin typeface="TimesNewRomanPSMT"/>
              </a:rPr>
              <a:t>compuestos por </a:t>
            </a:r>
            <a:r>
              <a:rPr lang="es-ES" sz="1600" b="1" dirty="0">
                <a:solidFill>
                  <a:srgbClr val="000000"/>
                </a:solidFill>
                <a:latin typeface="TimesNewRomanPSMT"/>
              </a:rPr>
              <a:t>campos</a:t>
            </a:r>
            <a:r>
              <a:rPr lang="es-ES" sz="1600" dirty="0" smtClean="0">
                <a:solidFill>
                  <a:srgbClr val="000000"/>
                </a:solidFill>
                <a:latin typeface="TimesNewRomanPSMT"/>
              </a:rPr>
              <a:t>.</a:t>
            </a:r>
          </a:p>
          <a:p>
            <a:endParaRPr lang="es-ES" sz="1600" dirty="0">
              <a:solidFill>
                <a:srgbClr val="000000"/>
              </a:solidFill>
              <a:latin typeface="TimesNewRomanPSMT"/>
            </a:endParaRPr>
          </a:p>
          <a:p>
            <a:r>
              <a:rPr lang="es-ES" sz="1600" dirty="0" smtClean="0">
                <a:solidFill>
                  <a:srgbClr val="000000"/>
                </a:solidFill>
                <a:latin typeface="TimesNewRomanPSMT"/>
              </a:rPr>
              <a:t>Estas </a:t>
            </a:r>
            <a:r>
              <a:rPr lang="es-ES" sz="1600" dirty="0">
                <a:solidFill>
                  <a:srgbClr val="000000"/>
                </a:solidFill>
                <a:latin typeface="TimesNewRomanPSMT"/>
              </a:rPr>
              <a:t>tablas se </a:t>
            </a:r>
            <a:r>
              <a:rPr lang="es-ES" sz="1600" b="1" dirty="0">
                <a:solidFill>
                  <a:srgbClr val="000000"/>
                </a:solidFill>
                <a:latin typeface="TimesNewRomanPSMT"/>
              </a:rPr>
              <a:t>vinculan</a:t>
            </a:r>
            <a:r>
              <a:rPr lang="es-ES" sz="1600" dirty="0">
                <a:solidFill>
                  <a:srgbClr val="000000"/>
                </a:solidFill>
                <a:latin typeface="TimesNewRomanPSMT"/>
              </a:rPr>
              <a:t> o </a:t>
            </a:r>
            <a:r>
              <a:rPr lang="es-ES" sz="1600" b="1" dirty="0">
                <a:solidFill>
                  <a:srgbClr val="000000"/>
                </a:solidFill>
                <a:latin typeface="TimesNewRomanPSMT"/>
              </a:rPr>
              <a:t>relacionan</a:t>
            </a:r>
            <a:r>
              <a:rPr lang="es-ES" sz="1600" dirty="0">
                <a:solidFill>
                  <a:srgbClr val="000000"/>
                </a:solidFill>
                <a:latin typeface="TimesNewRomanPSMT"/>
              </a:rPr>
              <a:t> entre si por un dato en </a:t>
            </a:r>
            <a:r>
              <a:rPr lang="es-ES" sz="1600" dirty="0" smtClean="0">
                <a:solidFill>
                  <a:srgbClr val="000000"/>
                </a:solidFill>
                <a:latin typeface="TimesNewRomanPSMT"/>
              </a:rPr>
              <a:t>común </a:t>
            </a:r>
            <a:r>
              <a:rPr lang="es-ES" sz="1600" dirty="0">
                <a:solidFill>
                  <a:srgbClr val="000000"/>
                </a:solidFill>
                <a:latin typeface="TimesNewRomanPSMT"/>
              </a:rPr>
              <a:t>de </a:t>
            </a:r>
            <a:r>
              <a:rPr lang="es-ES" sz="1600" dirty="0" smtClean="0">
                <a:solidFill>
                  <a:srgbClr val="000000"/>
                </a:solidFill>
                <a:latin typeface="TimesNewRomanPSMT"/>
              </a:rPr>
              <a:t>características </a:t>
            </a:r>
            <a:r>
              <a:rPr lang="es-ES" sz="1600" dirty="0">
                <a:solidFill>
                  <a:srgbClr val="000000"/>
                </a:solidFill>
                <a:latin typeface="TimesNewRomanPSMT"/>
              </a:rPr>
              <a:t>similares</a:t>
            </a:r>
          </a:p>
          <a:p>
            <a:r>
              <a:rPr lang="es-ES" sz="1600" dirty="0">
                <a:solidFill>
                  <a:srgbClr val="000000"/>
                </a:solidFill>
                <a:latin typeface="TimesNewRomanPSMT"/>
              </a:rPr>
              <a:t>(tipo y longitud) llamado ID, identificador o </a:t>
            </a:r>
            <a:r>
              <a:rPr lang="es-ES" sz="1600" b="1" dirty="0">
                <a:solidFill>
                  <a:srgbClr val="000000"/>
                </a:solidFill>
                <a:latin typeface="TimesNewRomanPS-BoldMT"/>
              </a:rPr>
              <a:t>clave </a:t>
            </a:r>
            <a:r>
              <a:rPr lang="es-ES" sz="1600" dirty="0">
                <a:solidFill>
                  <a:srgbClr val="000000"/>
                </a:solidFill>
                <a:latin typeface="TimesNewRomanPSMT"/>
              </a:rPr>
              <a:t>(</a:t>
            </a:r>
            <a:r>
              <a:rPr lang="es-ES" sz="1600" dirty="0" err="1">
                <a:solidFill>
                  <a:srgbClr val="000000"/>
                </a:solidFill>
                <a:latin typeface="TimesNewRomanPSMT"/>
              </a:rPr>
              <a:t>key</a:t>
            </a:r>
            <a:r>
              <a:rPr lang="es-ES" sz="1600" dirty="0" smtClean="0">
                <a:solidFill>
                  <a:srgbClr val="000000"/>
                </a:solidFill>
                <a:latin typeface="TimesNewRomanPSMT"/>
              </a:rPr>
              <a:t>).</a:t>
            </a:r>
            <a:endParaRPr lang="es-ES" sz="1600" dirty="0">
              <a:solidFill>
                <a:srgbClr val="000000"/>
              </a:solidFill>
              <a:latin typeface="Wingdings-Regular"/>
            </a:endParaRPr>
          </a:p>
          <a:p>
            <a:endParaRPr lang="es-ES" sz="1600" dirty="0" smtClean="0">
              <a:solidFill>
                <a:srgbClr val="000000"/>
              </a:solidFill>
              <a:latin typeface="TimesNewRomanPSMT"/>
            </a:endParaRPr>
          </a:p>
          <a:p>
            <a:r>
              <a:rPr lang="es-ES" sz="1600" dirty="0" smtClean="0">
                <a:solidFill>
                  <a:srgbClr val="000000"/>
                </a:solidFill>
                <a:latin typeface="TimesNewRomanPSMT"/>
              </a:rPr>
              <a:t>La </a:t>
            </a:r>
            <a:r>
              <a:rPr lang="es-ES" sz="1600" dirty="0">
                <a:solidFill>
                  <a:srgbClr val="000000"/>
                </a:solidFill>
                <a:latin typeface="TimesNewRomanPSMT"/>
              </a:rPr>
              <a:t>clave en la tabla principal se denomina </a:t>
            </a:r>
            <a:r>
              <a:rPr lang="es-ES" sz="1600" b="1" dirty="0">
                <a:solidFill>
                  <a:srgbClr val="000000"/>
                </a:solidFill>
                <a:latin typeface="TimesNewRomanPS-BoldMT"/>
              </a:rPr>
              <a:t>clave principal </a:t>
            </a:r>
            <a:r>
              <a:rPr lang="es-ES" sz="1600" dirty="0">
                <a:solidFill>
                  <a:srgbClr val="000000"/>
                </a:solidFill>
                <a:latin typeface="TimesNewRomanPSMT"/>
              </a:rPr>
              <a:t>(</a:t>
            </a:r>
            <a:r>
              <a:rPr lang="es-ES" sz="1600" dirty="0" err="1">
                <a:solidFill>
                  <a:srgbClr val="000000"/>
                </a:solidFill>
                <a:latin typeface="TimesNewRomanPSMT"/>
              </a:rPr>
              <a:t>Primary</a:t>
            </a:r>
            <a:r>
              <a:rPr lang="es-ES" sz="1600" dirty="0">
                <a:solidFill>
                  <a:srgbClr val="000000"/>
                </a:solidFill>
                <a:latin typeface="TimesNewRomanPSMT"/>
              </a:rPr>
              <a:t> Key PK) y se incluye en</a:t>
            </a:r>
          </a:p>
          <a:p>
            <a:r>
              <a:rPr lang="es-ES" sz="1600" dirty="0">
                <a:solidFill>
                  <a:srgbClr val="000000"/>
                </a:solidFill>
                <a:latin typeface="TimesNewRomanPSMT"/>
              </a:rPr>
              <a:t>la tabla relacionada como </a:t>
            </a:r>
            <a:r>
              <a:rPr lang="es-ES" sz="1600" b="1" dirty="0">
                <a:solidFill>
                  <a:srgbClr val="000000"/>
                </a:solidFill>
                <a:latin typeface="TimesNewRomanPS-BoldMT"/>
              </a:rPr>
              <a:t>clave ajena </a:t>
            </a:r>
            <a:r>
              <a:rPr lang="es-ES" sz="1600" dirty="0">
                <a:solidFill>
                  <a:srgbClr val="000000"/>
                </a:solidFill>
                <a:latin typeface="TimesNewRomanPSMT"/>
              </a:rPr>
              <a:t>o </a:t>
            </a:r>
            <a:r>
              <a:rPr lang="es-ES" sz="1600" dirty="0" smtClean="0">
                <a:solidFill>
                  <a:srgbClr val="000000"/>
                </a:solidFill>
                <a:latin typeface="TimesNewRomanPSMT"/>
              </a:rPr>
              <a:t>foránea </a:t>
            </a:r>
            <a:r>
              <a:rPr lang="es-ES" sz="1600" dirty="0">
                <a:solidFill>
                  <a:srgbClr val="000000"/>
                </a:solidFill>
                <a:latin typeface="TimesNewRomanPSMT"/>
              </a:rPr>
              <a:t>(</a:t>
            </a:r>
            <a:r>
              <a:rPr lang="es-ES" sz="1600" dirty="0" err="1">
                <a:solidFill>
                  <a:srgbClr val="000000"/>
                </a:solidFill>
                <a:latin typeface="TimesNewRomanPSMT"/>
              </a:rPr>
              <a:t>Foreign</a:t>
            </a:r>
            <a:r>
              <a:rPr lang="es-ES" sz="1600" dirty="0">
                <a:solidFill>
                  <a:srgbClr val="000000"/>
                </a:solidFill>
                <a:latin typeface="TimesNewRomanPSMT"/>
              </a:rPr>
              <a:t> Key FK).</a:t>
            </a:r>
            <a:endParaRPr lang="es-ES" sz="1600" dirty="0"/>
          </a:p>
        </p:txBody>
      </p:sp>
      <p:sp>
        <p:nvSpPr>
          <p:cNvPr id="3" name="CuadroTexto 2"/>
          <p:cNvSpPr txBox="1"/>
          <p:nvPr/>
        </p:nvSpPr>
        <p:spPr>
          <a:xfrm>
            <a:off x="2743201" y="488374"/>
            <a:ext cx="48525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>
                <a:solidFill>
                  <a:schemeClr val="accent2">
                    <a:lumMod val="75000"/>
                  </a:schemeClr>
                </a:solidFill>
              </a:rPr>
              <a:t>BASES DATOS RELACIONALES</a:t>
            </a:r>
            <a:endParaRPr lang="es-E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58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01134" y="2763983"/>
            <a:ext cx="8215345" cy="1599767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353293" y="3086100"/>
            <a:ext cx="1330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Estructura</a:t>
            </a:r>
            <a:endParaRPr lang="es-ES" dirty="0"/>
          </a:p>
        </p:txBody>
      </p:sp>
      <p:cxnSp>
        <p:nvCxnSpPr>
          <p:cNvPr id="5" name="Conector recto de flecha 4"/>
          <p:cNvCxnSpPr/>
          <p:nvPr/>
        </p:nvCxnSpPr>
        <p:spPr>
          <a:xfrm>
            <a:off x="1600202" y="3270765"/>
            <a:ext cx="800932" cy="2315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" name="CuadroTexto 5"/>
          <p:cNvSpPr txBox="1"/>
          <p:nvPr/>
        </p:nvSpPr>
        <p:spPr>
          <a:xfrm>
            <a:off x="5347855" y="1825336"/>
            <a:ext cx="2092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Campo o Atributo</a:t>
            </a:r>
            <a:endParaRPr lang="es-ES" dirty="0"/>
          </a:p>
        </p:txBody>
      </p:sp>
      <p:cxnSp>
        <p:nvCxnSpPr>
          <p:cNvPr id="8" name="Conector recto de flecha 7"/>
          <p:cNvCxnSpPr/>
          <p:nvPr/>
        </p:nvCxnSpPr>
        <p:spPr>
          <a:xfrm flipH="1">
            <a:off x="6400802" y="2327563"/>
            <a:ext cx="20781" cy="6858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0" name="Elipse 9"/>
          <p:cNvSpPr/>
          <p:nvPr/>
        </p:nvSpPr>
        <p:spPr>
          <a:xfrm>
            <a:off x="1766457" y="3844638"/>
            <a:ext cx="9289473" cy="31172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CuadroTexto 10"/>
          <p:cNvSpPr txBox="1"/>
          <p:nvPr/>
        </p:nvSpPr>
        <p:spPr>
          <a:xfrm>
            <a:off x="271681" y="4707081"/>
            <a:ext cx="2015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Registro o </a:t>
            </a:r>
            <a:r>
              <a:rPr lang="es-ES" dirty="0" err="1" smtClean="0"/>
              <a:t>Tupla</a:t>
            </a:r>
            <a:endParaRPr lang="es-ES" dirty="0"/>
          </a:p>
        </p:txBody>
      </p:sp>
      <p:cxnSp>
        <p:nvCxnSpPr>
          <p:cNvPr id="13" name="Conector recto de flecha 12"/>
          <p:cNvCxnSpPr/>
          <p:nvPr/>
        </p:nvCxnSpPr>
        <p:spPr>
          <a:xfrm flipV="1">
            <a:off x="1517074" y="4156365"/>
            <a:ext cx="758537" cy="55071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>
            <a:off x="3634153" y="529643"/>
            <a:ext cx="44846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chemeClr val="accent2">
                    <a:lumMod val="75000"/>
                  </a:schemeClr>
                </a:solidFill>
              </a:rPr>
              <a:t>RELACIÓN O TABLA PINTORES</a:t>
            </a:r>
            <a:endParaRPr lang="es-E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" name="Elipse 14"/>
          <p:cNvSpPr/>
          <p:nvPr/>
        </p:nvSpPr>
        <p:spPr>
          <a:xfrm>
            <a:off x="4561610" y="3293919"/>
            <a:ext cx="1101436" cy="374072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CuadroTexto 15"/>
          <p:cNvSpPr txBox="1"/>
          <p:nvPr/>
        </p:nvSpPr>
        <p:spPr>
          <a:xfrm>
            <a:off x="4364181" y="2294659"/>
            <a:ext cx="748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Dato</a:t>
            </a:r>
            <a:endParaRPr lang="es-ES" dirty="0"/>
          </a:p>
        </p:txBody>
      </p:sp>
      <p:cxnSp>
        <p:nvCxnSpPr>
          <p:cNvPr id="18" name="Conector recto de flecha 17"/>
          <p:cNvCxnSpPr/>
          <p:nvPr/>
        </p:nvCxnSpPr>
        <p:spPr>
          <a:xfrm>
            <a:off x="4561610" y="2743204"/>
            <a:ext cx="550719" cy="55071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9" name="CuadroTexto 18"/>
          <p:cNvSpPr txBox="1"/>
          <p:nvPr/>
        </p:nvSpPr>
        <p:spPr>
          <a:xfrm>
            <a:off x="2770909" y="1640670"/>
            <a:ext cx="748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Clave</a:t>
            </a:r>
            <a:endParaRPr lang="es-ES" dirty="0"/>
          </a:p>
        </p:txBody>
      </p:sp>
      <p:cxnSp>
        <p:nvCxnSpPr>
          <p:cNvPr id="21" name="Conector recto de flecha 20"/>
          <p:cNvCxnSpPr/>
          <p:nvPr/>
        </p:nvCxnSpPr>
        <p:spPr>
          <a:xfrm>
            <a:off x="3144984" y="2194667"/>
            <a:ext cx="138545" cy="9745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836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383325" y="182968"/>
            <a:ext cx="94019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 smtClean="0">
                <a:solidFill>
                  <a:schemeClr val="accent2">
                    <a:lumMod val="75000"/>
                  </a:schemeClr>
                </a:solidFill>
                <a:latin typeface="ArialNarrow-BoldItalic"/>
              </a:rPr>
              <a:t>PASO </a:t>
            </a:r>
            <a:r>
              <a:rPr lang="es-ES" sz="2800" b="1" dirty="0">
                <a:solidFill>
                  <a:schemeClr val="accent2">
                    <a:lumMod val="75000"/>
                  </a:schemeClr>
                </a:solidFill>
                <a:latin typeface="ArialNarrow-BoldItalic"/>
              </a:rPr>
              <a:t>DEL MODELO E-R AL MODELO RELACIONAL</a:t>
            </a:r>
          </a:p>
          <a:p>
            <a:endParaRPr lang="es-ES" sz="2800" b="1" dirty="0">
              <a:solidFill>
                <a:schemeClr val="accent2">
                  <a:lumMod val="75000"/>
                </a:schemeClr>
              </a:solidFill>
              <a:latin typeface="TimesNewRomanPSMT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327104" y="1721186"/>
            <a:ext cx="9784773" cy="2077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 smtClean="0">
                <a:solidFill>
                  <a:srgbClr val="000000"/>
                </a:solidFill>
                <a:latin typeface="TimesNewRomanPSMT"/>
              </a:rPr>
              <a:t>Cada </a:t>
            </a:r>
            <a:r>
              <a:rPr lang="es-ES" sz="1200" b="1" dirty="0">
                <a:solidFill>
                  <a:srgbClr val="000000"/>
                </a:solidFill>
                <a:latin typeface="TimesNewRomanPS-BoldMT"/>
              </a:rPr>
              <a:t>entidad </a:t>
            </a:r>
            <a:r>
              <a:rPr lang="es-ES" sz="1200" dirty="0">
                <a:solidFill>
                  <a:srgbClr val="000000"/>
                </a:solidFill>
                <a:latin typeface="TimesNewRomanPSMT"/>
              </a:rPr>
              <a:t>del modelo </a:t>
            </a:r>
            <a:r>
              <a:rPr lang="es-ES" sz="1200" dirty="0" smtClean="0">
                <a:solidFill>
                  <a:srgbClr val="000000"/>
                </a:solidFill>
                <a:latin typeface="TimesNewRomanPSMT"/>
              </a:rPr>
              <a:t>entidad-relación </a:t>
            </a:r>
            <a:r>
              <a:rPr lang="es-ES" sz="1200" dirty="0">
                <a:solidFill>
                  <a:srgbClr val="000000"/>
                </a:solidFill>
                <a:latin typeface="TimesNewRomanPSMT"/>
              </a:rPr>
              <a:t>generara una </a:t>
            </a:r>
            <a:r>
              <a:rPr lang="es-ES" sz="1200" b="1" dirty="0">
                <a:solidFill>
                  <a:srgbClr val="000000"/>
                </a:solidFill>
                <a:latin typeface="TimesNewRomanPS-BoldMT"/>
              </a:rPr>
              <a:t>tabla</a:t>
            </a:r>
            <a:r>
              <a:rPr lang="es-ES" sz="1200" dirty="0">
                <a:solidFill>
                  <a:srgbClr val="000000"/>
                </a:solidFill>
                <a:latin typeface="TimesNewRomanPSMT"/>
              </a:rPr>
              <a:t>.</a:t>
            </a:r>
          </a:p>
          <a:p>
            <a:r>
              <a:rPr lang="es-ES" sz="1200" dirty="0">
                <a:solidFill>
                  <a:srgbClr val="000000"/>
                </a:solidFill>
                <a:latin typeface="TimesNewRomanPSMT"/>
              </a:rPr>
              <a:t>	</a:t>
            </a:r>
          </a:p>
          <a:p>
            <a:r>
              <a:rPr lang="es-ES" sz="1200" dirty="0" smtClean="0">
                <a:solidFill>
                  <a:srgbClr val="000000"/>
                </a:solidFill>
                <a:latin typeface="Wingdings-Regular"/>
              </a:rPr>
              <a:t> </a:t>
            </a:r>
            <a:r>
              <a:rPr lang="es-ES" sz="1200" dirty="0">
                <a:solidFill>
                  <a:srgbClr val="000000"/>
                </a:solidFill>
                <a:latin typeface="TimesNewRomanPSMT"/>
              </a:rPr>
              <a:t>Cada </a:t>
            </a:r>
            <a:r>
              <a:rPr lang="es-ES" sz="1200" b="1" dirty="0">
                <a:solidFill>
                  <a:srgbClr val="000000"/>
                </a:solidFill>
                <a:latin typeface="TimesNewRomanPS-BoldMT"/>
              </a:rPr>
              <a:t>atributo simple </a:t>
            </a:r>
            <a:r>
              <a:rPr lang="es-ES" sz="1200" dirty="0">
                <a:solidFill>
                  <a:srgbClr val="000000"/>
                </a:solidFill>
                <a:latin typeface="TimesNewRomanPSMT"/>
              </a:rPr>
              <a:t>se convertirá en una columna o </a:t>
            </a:r>
            <a:r>
              <a:rPr lang="es-ES" sz="1200" b="1" dirty="0">
                <a:solidFill>
                  <a:srgbClr val="000000"/>
                </a:solidFill>
                <a:latin typeface="TimesNewRomanPS-BoldMT"/>
              </a:rPr>
              <a:t>campo</a:t>
            </a:r>
            <a:r>
              <a:rPr lang="es-ES" sz="1200" dirty="0">
                <a:solidFill>
                  <a:srgbClr val="000000"/>
                </a:solidFill>
                <a:latin typeface="TimesNewRomanPSMT"/>
              </a:rPr>
              <a:t>.</a:t>
            </a:r>
          </a:p>
          <a:p>
            <a:endParaRPr lang="es-ES" sz="1200" dirty="0">
              <a:solidFill>
                <a:srgbClr val="000000"/>
              </a:solidFill>
              <a:latin typeface="TimesNewRomanPSMT"/>
            </a:endParaRPr>
          </a:p>
          <a:p>
            <a:r>
              <a:rPr lang="es-ES" sz="1200" dirty="0" smtClean="0">
                <a:solidFill>
                  <a:srgbClr val="000000"/>
                </a:solidFill>
                <a:latin typeface="TimesNewRomanPSMT"/>
              </a:rPr>
              <a:t>Uno </a:t>
            </a:r>
            <a:r>
              <a:rPr lang="es-ES" sz="1200" dirty="0">
                <a:solidFill>
                  <a:srgbClr val="000000"/>
                </a:solidFill>
                <a:latin typeface="TimesNewRomanPSMT"/>
              </a:rPr>
              <a:t>de los atributos, concretamente la </a:t>
            </a:r>
            <a:r>
              <a:rPr lang="es-ES" sz="1200" b="1" dirty="0">
                <a:solidFill>
                  <a:srgbClr val="000000"/>
                </a:solidFill>
                <a:latin typeface="TimesNewRomanPS-BoldMT"/>
              </a:rPr>
              <a:t>clave principal</a:t>
            </a:r>
            <a:r>
              <a:rPr lang="es-ES" sz="1200" dirty="0">
                <a:solidFill>
                  <a:srgbClr val="000000"/>
                </a:solidFill>
                <a:latin typeface="TimesNewRomanPSMT"/>
              </a:rPr>
              <a:t>, se convertirá en </a:t>
            </a:r>
            <a:r>
              <a:rPr lang="es-ES" sz="1200" b="1" dirty="0">
                <a:solidFill>
                  <a:srgbClr val="000000"/>
                </a:solidFill>
                <a:latin typeface="TimesNewRomanPS-BoldMT"/>
              </a:rPr>
              <a:t>clave principal de la tabla</a:t>
            </a:r>
            <a:r>
              <a:rPr lang="es-ES" sz="1200" dirty="0">
                <a:solidFill>
                  <a:srgbClr val="000000"/>
                </a:solidFill>
                <a:latin typeface="TimesNewRomanPSMT"/>
              </a:rPr>
              <a:t>.</a:t>
            </a:r>
          </a:p>
          <a:p>
            <a:endParaRPr lang="es-ES" sz="1200" dirty="0">
              <a:solidFill>
                <a:srgbClr val="000000"/>
              </a:solidFill>
              <a:latin typeface="TimesNewRomanPSMT"/>
            </a:endParaRPr>
          </a:p>
          <a:p>
            <a:r>
              <a:rPr lang="es-ES" sz="1200" dirty="0" smtClean="0">
                <a:solidFill>
                  <a:srgbClr val="000000"/>
                </a:solidFill>
                <a:latin typeface="TimesNewRomanPSMT"/>
              </a:rPr>
              <a:t>Cada </a:t>
            </a:r>
            <a:r>
              <a:rPr lang="es-ES" sz="1200" b="1" dirty="0">
                <a:solidFill>
                  <a:srgbClr val="000000"/>
                </a:solidFill>
                <a:latin typeface="TimesNewRomanPS-BoldMT"/>
              </a:rPr>
              <a:t>atributo </a:t>
            </a:r>
            <a:r>
              <a:rPr lang="es-ES" sz="1200" b="1" dirty="0" err="1">
                <a:solidFill>
                  <a:srgbClr val="000000"/>
                </a:solidFill>
                <a:latin typeface="TimesNewRomanPS-BoldMT"/>
              </a:rPr>
              <a:t>multivaluado</a:t>
            </a:r>
            <a:r>
              <a:rPr lang="es-ES" sz="1200" b="1" dirty="0">
                <a:solidFill>
                  <a:srgbClr val="000000"/>
                </a:solidFill>
                <a:latin typeface="TimesNewRomanPS-BoldMT"/>
              </a:rPr>
              <a:t> </a:t>
            </a:r>
            <a:r>
              <a:rPr lang="es-ES" sz="1200" dirty="0">
                <a:solidFill>
                  <a:srgbClr val="000000"/>
                </a:solidFill>
                <a:latin typeface="TimesNewRomanPSMT"/>
              </a:rPr>
              <a:t>se convertirá en otra </a:t>
            </a:r>
            <a:r>
              <a:rPr lang="es-ES" sz="1200" b="1" dirty="0">
                <a:solidFill>
                  <a:srgbClr val="000000"/>
                </a:solidFill>
                <a:latin typeface="TimesNewRomanPS-BoldMT"/>
              </a:rPr>
              <a:t>tabla </a:t>
            </a:r>
            <a:r>
              <a:rPr lang="es-ES" sz="1200" dirty="0">
                <a:solidFill>
                  <a:srgbClr val="000000"/>
                </a:solidFill>
                <a:latin typeface="TimesNewRomanPSMT"/>
              </a:rPr>
              <a:t>cuya clave principal será la unión de la clave primaria de la otra tabla y el atributo. Se establecerá una relación 1:N entre la entidad y la tabla generada por su atributo </a:t>
            </a:r>
            <a:r>
              <a:rPr lang="es-ES" sz="1200" dirty="0" err="1">
                <a:solidFill>
                  <a:srgbClr val="000000"/>
                </a:solidFill>
                <a:latin typeface="TimesNewRomanPSMT"/>
              </a:rPr>
              <a:t>multivaluado</a:t>
            </a:r>
            <a:r>
              <a:rPr lang="es-ES" sz="1200" dirty="0">
                <a:solidFill>
                  <a:srgbClr val="000000"/>
                </a:solidFill>
                <a:latin typeface="TimesNewRomanPSMT"/>
              </a:rPr>
              <a:t>.</a:t>
            </a:r>
          </a:p>
          <a:p>
            <a:endParaRPr lang="es-ES" sz="1200" dirty="0">
              <a:solidFill>
                <a:srgbClr val="000000"/>
              </a:solidFill>
              <a:latin typeface="TimesNewRomanPSMT"/>
            </a:endParaRPr>
          </a:p>
          <a:p>
            <a:r>
              <a:rPr lang="es-ES" sz="1200" dirty="0" smtClean="0">
                <a:solidFill>
                  <a:srgbClr val="000000"/>
                </a:solidFill>
                <a:latin typeface="TimesNewRomanPSMT"/>
              </a:rPr>
              <a:t>Cada </a:t>
            </a:r>
            <a:r>
              <a:rPr lang="es-ES" sz="1200" b="1" dirty="0">
                <a:solidFill>
                  <a:srgbClr val="000000"/>
                </a:solidFill>
                <a:latin typeface="TimesNewRomanPS-BoldMT"/>
              </a:rPr>
              <a:t>atributo compuesto </a:t>
            </a:r>
            <a:r>
              <a:rPr lang="es-ES" sz="1200" dirty="0">
                <a:solidFill>
                  <a:srgbClr val="000000"/>
                </a:solidFill>
                <a:latin typeface="TimesNewRomanPSMT"/>
              </a:rPr>
              <a:t>se convertirá en </a:t>
            </a:r>
            <a:r>
              <a:rPr lang="es-ES" sz="1200" b="1" dirty="0">
                <a:solidFill>
                  <a:srgbClr val="000000"/>
                </a:solidFill>
                <a:latin typeface="TimesNewRomanPS-BoldMT"/>
              </a:rPr>
              <a:t>tantas columnas </a:t>
            </a:r>
            <a:r>
              <a:rPr lang="es-ES" sz="1200" dirty="0">
                <a:solidFill>
                  <a:srgbClr val="000000"/>
                </a:solidFill>
                <a:latin typeface="TimesNewRomanPSMT"/>
              </a:rPr>
              <a:t>como atributos lo compongan.</a:t>
            </a:r>
          </a:p>
          <a:p>
            <a:endParaRPr lang="es-ES" sz="900" dirty="0">
              <a:solidFill>
                <a:srgbClr val="000000"/>
              </a:solidFill>
              <a:latin typeface="TimesNewRomanPSMT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350549" y="4562776"/>
            <a:ext cx="9680864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dirty="0" smtClean="0">
                <a:solidFill>
                  <a:srgbClr val="000000"/>
                </a:solidFill>
                <a:latin typeface="TimesNewRomanPS-BoldMT"/>
              </a:rPr>
              <a:t>Relaciones </a:t>
            </a:r>
            <a:r>
              <a:rPr lang="es-ES" sz="1200" b="1" dirty="0">
                <a:solidFill>
                  <a:srgbClr val="000000"/>
                </a:solidFill>
                <a:latin typeface="TimesNewRomanPS-BoldMT"/>
              </a:rPr>
              <a:t>1:1</a:t>
            </a:r>
            <a:r>
              <a:rPr lang="es-ES" sz="1200" dirty="0">
                <a:solidFill>
                  <a:srgbClr val="000000"/>
                </a:solidFill>
                <a:latin typeface="TimesNewRomanPSMT"/>
              </a:rPr>
              <a:t>: En este caso se </a:t>
            </a:r>
            <a:r>
              <a:rPr lang="es-ES" sz="1200" dirty="0" smtClean="0">
                <a:solidFill>
                  <a:srgbClr val="000000"/>
                </a:solidFill>
                <a:latin typeface="TimesNewRomanPSMT"/>
              </a:rPr>
              <a:t>seleccionará </a:t>
            </a:r>
            <a:r>
              <a:rPr lang="es-ES" sz="1200" dirty="0">
                <a:solidFill>
                  <a:srgbClr val="000000"/>
                </a:solidFill>
                <a:latin typeface="TimesNewRomanPSMT"/>
              </a:rPr>
              <a:t>una de las entidades y se le añadirá, como clave ajena, la clave primaria de la otra entidad, </a:t>
            </a:r>
            <a:r>
              <a:rPr lang="es-ES" sz="1200" dirty="0" smtClean="0">
                <a:solidFill>
                  <a:srgbClr val="000000"/>
                </a:solidFill>
                <a:latin typeface="TimesNewRomanPSMT"/>
              </a:rPr>
              <a:t>añadiendo </a:t>
            </a:r>
            <a:r>
              <a:rPr lang="es-ES" sz="1200" dirty="0">
                <a:solidFill>
                  <a:srgbClr val="000000"/>
                </a:solidFill>
                <a:latin typeface="TimesNewRomanPSMT"/>
              </a:rPr>
              <a:t>una restricción a la clave foránea para que sea única.</a:t>
            </a:r>
          </a:p>
          <a:p>
            <a:endParaRPr lang="es-ES" sz="1200" dirty="0">
              <a:solidFill>
                <a:srgbClr val="000000"/>
              </a:solidFill>
              <a:latin typeface="TimesNewRomanPSMT"/>
            </a:endParaRPr>
          </a:p>
          <a:p>
            <a:r>
              <a:rPr lang="es-ES" sz="1200" b="1" dirty="0" smtClean="0">
                <a:solidFill>
                  <a:srgbClr val="000000"/>
                </a:solidFill>
                <a:latin typeface="TimesNewRomanPS-BoldMT"/>
              </a:rPr>
              <a:t>Relaciones </a:t>
            </a:r>
            <a:r>
              <a:rPr lang="es-ES" sz="1200" b="1" dirty="0">
                <a:solidFill>
                  <a:srgbClr val="000000"/>
                </a:solidFill>
                <a:latin typeface="TimesNewRomanPS-BoldMT"/>
              </a:rPr>
              <a:t>1:N</a:t>
            </a:r>
            <a:r>
              <a:rPr lang="es-ES" sz="1200" dirty="0">
                <a:solidFill>
                  <a:srgbClr val="000000"/>
                </a:solidFill>
                <a:latin typeface="TimesNewRomanPSMT"/>
              </a:rPr>
              <a:t>:La solución pasara por añadir, a la entidad que se encuentra al lado del N del vinculo, la clave primaria de la otra entidad como una clave ajena.</a:t>
            </a:r>
          </a:p>
          <a:p>
            <a:endParaRPr lang="es-ES" sz="1200" dirty="0">
              <a:solidFill>
                <a:srgbClr val="000000"/>
              </a:solidFill>
              <a:latin typeface="TimesNewRomanPSMT"/>
            </a:endParaRPr>
          </a:p>
          <a:p>
            <a:r>
              <a:rPr lang="es-ES" sz="1200" b="1" dirty="0" smtClean="0">
                <a:solidFill>
                  <a:srgbClr val="000000"/>
                </a:solidFill>
                <a:latin typeface="TimesNewRomanPS-BoldMT"/>
              </a:rPr>
              <a:t>Relaciones </a:t>
            </a:r>
            <a:r>
              <a:rPr lang="es-ES" sz="1200" b="1" dirty="0">
                <a:solidFill>
                  <a:srgbClr val="000000"/>
                </a:solidFill>
                <a:latin typeface="TimesNewRomanPS-BoldMT"/>
              </a:rPr>
              <a:t>N:M</a:t>
            </a:r>
            <a:r>
              <a:rPr lang="es-ES" sz="1200" dirty="0">
                <a:solidFill>
                  <a:srgbClr val="000000"/>
                </a:solidFill>
                <a:latin typeface="TimesNewRomanPSMT"/>
              </a:rPr>
              <a:t>:, Este caso se resuelve mediante la creación de una tabla intermedia cuyas columnas serán las claves primarias de ambas entidades y cuya clave primaria serán los atributos que sean claves primarias de ambas tablas.</a:t>
            </a:r>
          </a:p>
          <a:p>
            <a:endParaRPr lang="es-ES" sz="900" dirty="0"/>
          </a:p>
        </p:txBody>
      </p:sp>
      <p:sp>
        <p:nvSpPr>
          <p:cNvPr id="5" name="Rectángulo 4"/>
          <p:cNvSpPr/>
          <p:nvPr/>
        </p:nvSpPr>
        <p:spPr>
          <a:xfrm>
            <a:off x="4012865" y="1137772"/>
            <a:ext cx="46346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>
                <a:solidFill>
                  <a:srgbClr val="000000"/>
                </a:solidFill>
                <a:latin typeface="TimesNewRomanPS-BoldMT"/>
              </a:rPr>
              <a:t>Transformación de entidades y atributos</a:t>
            </a:r>
          </a:p>
        </p:txBody>
      </p:sp>
      <p:sp>
        <p:nvSpPr>
          <p:cNvPr id="6" name="Rectángulo 5"/>
          <p:cNvSpPr/>
          <p:nvPr/>
        </p:nvSpPr>
        <p:spPr>
          <a:xfrm>
            <a:off x="4446617" y="4018056"/>
            <a:ext cx="3454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>
                <a:solidFill>
                  <a:srgbClr val="000000"/>
                </a:solidFill>
                <a:latin typeface="TimesNewRomanPS-BoldMT"/>
              </a:rPr>
              <a:t>Transformación de relaciones</a:t>
            </a:r>
          </a:p>
        </p:txBody>
      </p:sp>
    </p:spTree>
    <p:extLst>
      <p:ext uri="{BB962C8B-B14F-4D97-AF65-F5344CB8AC3E}">
        <p14:creationId xmlns:p14="http://schemas.microsoft.com/office/powerpoint/2010/main" val="389663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199457" y="1052736"/>
            <a:ext cx="90250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>
                <a:solidFill>
                  <a:prstClr val="black"/>
                </a:solidFill>
              </a:rPr>
              <a:t>LIGA DE FÚTBOL</a:t>
            </a:r>
            <a:endParaRPr lang="es-ES" sz="1600" b="1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775519" y="1844824"/>
            <a:ext cx="91457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solidFill>
                  <a:prstClr val="black"/>
                </a:solidFill>
              </a:rPr>
              <a:t>Se desea almacenar información de los equipos de la liga indicando fecha fundación, estadio y ciudad. Por cada equipo indicaremos los jugadores con su </a:t>
            </a:r>
            <a:r>
              <a:rPr lang="es-ES" sz="1400" dirty="0" err="1" smtClean="0">
                <a:solidFill>
                  <a:prstClr val="black"/>
                </a:solidFill>
              </a:rPr>
              <a:t>nif</a:t>
            </a:r>
            <a:r>
              <a:rPr lang="es-ES" sz="1400" dirty="0" smtClean="0">
                <a:solidFill>
                  <a:prstClr val="black"/>
                </a:solidFill>
              </a:rPr>
              <a:t>, nombre, fecha nacimiento y teléfonos.</a:t>
            </a:r>
          </a:p>
          <a:p>
            <a:endParaRPr lang="es-ES" sz="1400" dirty="0" smtClean="0">
              <a:solidFill>
                <a:prstClr val="black"/>
              </a:solidFill>
            </a:endParaRPr>
          </a:p>
          <a:p>
            <a:r>
              <a:rPr lang="es-ES" sz="1400" dirty="0" smtClean="0">
                <a:solidFill>
                  <a:prstClr val="black"/>
                </a:solidFill>
              </a:rPr>
              <a:t>En cada partido indicaremos  fecha, ciudad y árbitro así como el número de goles que marca cada jugador.</a:t>
            </a:r>
          </a:p>
          <a:p>
            <a:endParaRPr lang="es-ES" sz="1600" dirty="0" smtClean="0">
              <a:solidFill>
                <a:prstClr val="black"/>
              </a:solidFill>
            </a:endParaRPr>
          </a:p>
          <a:p>
            <a:r>
              <a:rPr lang="es-ES" sz="1400" dirty="0" smtClean="0">
                <a:solidFill>
                  <a:prstClr val="black"/>
                </a:solidFill>
              </a:rPr>
              <a:t>Realiza un esquema conceptual  de la BD  e indica las relaciones y atributos necesarios.</a:t>
            </a:r>
          </a:p>
          <a:p>
            <a:endParaRPr lang="es-ES" sz="1400" dirty="0" smtClean="0">
              <a:solidFill>
                <a:prstClr val="black"/>
              </a:solidFill>
            </a:endParaRPr>
          </a:p>
          <a:p>
            <a:endParaRPr lang="es-ES" sz="1400" dirty="0" smtClean="0">
              <a:solidFill>
                <a:prstClr val="black"/>
              </a:solidFill>
            </a:endParaRPr>
          </a:p>
          <a:p>
            <a:endParaRPr lang="es-E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1625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2831637" y="1844824"/>
            <a:ext cx="1248139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 smtClean="0">
                <a:solidFill>
                  <a:schemeClr val="tx1"/>
                </a:solidFill>
              </a:rPr>
              <a:t>JUGADOR</a:t>
            </a:r>
            <a:endParaRPr lang="es-ES" sz="1000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960096" y="1844824"/>
            <a:ext cx="1248139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 smtClean="0">
                <a:solidFill>
                  <a:schemeClr val="tx1"/>
                </a:solidFill>
              </a:rPr>
              <a:t>EQUIPO</a:t>
            </a:r>
            <a:endParaRPr lang="es-ES" sz="1000" dirty="0">
              <a:solidFill>
                <a:schemeClr val="tx1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7056107" y="4149080"/>
            <a:ext cx="1248139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 smtClean="0">
                <a:solidFill>
                  <a:schemeClr val="tx1"/>
                </a:solidFill>
              </a:rPr>
              <a:t>PARTIDO</a:t>
            </a:r>
            <a:endParaRPr lang="es-ES" sz="1000" dirty="0">
              <a:solidFill>
                <a:schemeClr val="tx1"/>
              </a:solidFill>
            </a:endParaRPr>
          </a:p>
        </p:txBody>
      </p:sp>
      <p:sp>
        <p:nvSpPr>
          <p:cNvPr id="11" name="10 Rombo"/>
          <p:cNvSpPr/>
          <p:nvPr/>
        </p:nvSpPr>
        <p:spPr>
          <a:xfrm>
            <a:off x="4943873" y="1772816"/>
            <a:ext cx="1248137" cy="54006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 smtClean="0">
                <a:solidFill>
                  <a:schemeClr val="tx1"/>
                </a:solidFill>
              </a:rPr>
              <a:t>Está</a:t>
            </a:r>
            <a:endParaRPr lang="es-ES" sz="1000" dirty="0">
              <a:solidFill>
                <a:schemeClr val="tx1"/>
              </a:solidFill>
            </a:endParaRPr>
          </a:p>
        </p:txBody>
      </p:sp>
      <p:sp>
        <p:nvSpPr>
          <p:cNvPr id="12" name="11 Rombo"/>
          <p:cNvSpPr/>
          <p:nvPr/>
        </p:nvSpPr>
        <p:spPr>
          <a:xfrm>
            <a:off x="6960097" y="2996952"/>
            <a:ext cx="1367009" cy="54006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 smtClean="0">
                <a:solidFill>
                  <a:schemeClr val="tx1"/>
                </a:solidFill>
              </a:rPr>
              <a:t>Juega</a:t>
            </a:r>
            <a:endParaRPr lang="es-ES" sz="1000" dirty="0">
              <a:solidFill>
                <a:schemeClr val="tx1"/>
              </a:solidFill>
            </a:endParaRPr>
          </a:p>
        </p:txBody>
      </p:sp>
      <p:sp>
        <p:nvSpPr>
          <p:cNvPr id="13" name="12 Elipse"/>
          <p:cNvSpPr/>
          <p:nvPr/>
        </p:nvSpPr>
        <p:spPr>
          <a:xfrm>
            <a:off x="1583498" y="980728"/>
            <a:ext cx="960107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u="sng" dirty="0" err="1" smtClean="0">
                <a:solidFill>
                  <a:schemeClr val="tx1"/>
                </a:solidFill>
              </a:rPr>
              <a:t>Nif</a:t>
            </a:r>
            <a:endParaRPr lang="es-ES" sz="900" u="sng" dirty="0">
              <a:solidFill>
                <a:schemeClr val="tx1"/>
              </a:solidFill>
            </a:endParaRPr>
          </a:p>
        </p:txBody>
      </p:sp>
      <p:sp>
        <p:nvSpPr>
          <p:cNvPr id="14" name="13 Elipse"/>
          <p:cNvSpPr/>
          <p:nvPr/>
        </p:nvSpPr>
        <p:spPr>
          <a:xfrm>
            <a:off x="2447595" y="692696"/>
            <a:ext cx="1152128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>
                <a:solidFill>
                  <a:schemeClr val="tx1"/>
                </a:solidFill>
              </a:rPr>
              <a:t>Nombre</a:t>
            </a:r>
            <a:endParaRPr lang="es-ES" sz="900" dirty="0">
              <a:solidFill>
                <a:schemeClr val="tx1"/>
              </a:solidFill>
            </a:endParaRPr>
          </a:p>
        </p:txBody>
      </p:sp>
      <p:sp>
        <p:nvSpPr>
          <p:cNvPr id="15" name="14 Elipse"/>
          <p:cNvSpPr/>
          <p:nvPr/>
        </p:nvSpPr>
        <p:spPr>
          <a:xfrm>
            <a:off x="3215680" y="1052736"/>
            <a:ext cx="960107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err="1" smtClean="0">
                <a:solidFill>
                  <a:schemeClr val="tx1"/>
                </a:solidFill>
              </a:rPr>
              <a:t>F_nac</a:t>
            </a:r>
            <a:endParaRPr lang="es-ES" sz="900" dirty="0">
              <a:solidFill>
                <a:schemeClr val="tx1"/>
              </a:solidFill>
            </a:endParaRPr>
          </a:p>
        </p:txBody>
      </p:sp>
      <p:sp>
        <p:nvSpPr>
          <p:cNvPr id="16" name="15 Elipse"/>
          <p:cNvSpPr/>
          <p:nvPr/>
        </p:nvSpPr>
        <p:spPr>
          <a:xfrm>
            <a:off x="4079776" y="692696"/>
            <a:ext cx="864096" cy="360040"/>
          </a:xfrm>
          <a:prstGeom prst="ellipse">
            <a:avLst/>
          </a:prstGeom>
          <a:noFill/>
          <a:ln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err="1" smtClean="0">
                <a:solidFill>
                  <a:schemeClr val="tx1"/>
                </a:solidFill>
              </a:rPr>
              <a:t>Telf</a:t>
            </a:r>
            <a:endParaRPr lang="es-ES" sz="900" dirty="0">
              <a:solidFill>
                <a:schemeClr val="tx1"/>
              </a:solidFill>
            </a:endParaRPr>
          </a:p>
        </p:txBody>
      </p:sp>
      <p:sp>
        <p:nvSpPr>
          <p:cNvPr id="17" name="16 Elipse"/>
          <p:cNvSpPr/>
          <p:nvPr/>
        </p:nvSpPr>
        <p:spPr>
          <a:xfrm>
            <a:off x="6672064" y="836712"/>
            <a:ext cx="1056117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u="sng" dirty="0" smtClean="0">
                <a:solidFill>
                  <a:schemeClr val="tx1"/>
                </a:solidFill>
              </a:rPr>
              <a:t>Equipo</a:t>
            </a:r>
            <a:endParaRPr lang="es-ES" sz="900" u="sng" dirty="0">
              <a:solidFill>
                <a:schemeClr val="tx1"/>
              </a:solidFill>
            </a:endParaRPr>
          </a:p>
        </p:txBody>
      </p:sp>
      <p:sp>
        <p:nvSpPr>
          <p:cNvPr id="18" name="17 Elipse"/>
          <p:cNvSpPr/>
          <p:nvPr/>
        </p:nvSpPr>
        <p:spPr>
          <a:xfrm>
            <a:off x="6096000" y="5013176"/>
            <a:ext cx="1248139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u="sng" dirty="0" err="1" smtClean="0">
                <a:solidFill>
                  <a:schemeClr val="tx1"/>
                </a:solidFill>
              </a:rPr>
              <a:t>N_partido</a:t>
            </a:r>
            <a:endParaRPr lang="es-ES" sz="900" u="sng" dirty="0">
              <a:solidFill>
                <a:schemeClr val="tx1"/>
              </a:solidFill>
            </a:endParaRPr>
          </a:p>
        </p:txBody>
      </p:sp>
      <p:sp>
        <p:nvSpPr>
          <p:cNvPr id="20" name="19 Elipse"/>
          <p:cNvSpPr/>
          <p:nvPr/>
        </p:nvSpPr>
        <p:spPr>
          <a:xfrm>
            <a:off x="8496267" y="4797152"/>
            <a:ext cx="1152128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>
                <a:solidFill>
                  <a:schemeClr val="tx1"/>
                </a:solidFill>
              </a:rPr>
              <a:t>Arbitro</a:t>
            </a:r>
            <a:endParaRPr lang="es-ES" sz="900" dirty="0">
              <a:solidFill>
                <a:schemeClr val="tx1"/>
              </a:solidFill>
            </a:endParaRPr>
          </a:p>
        </p:txBody>
      </p:sp>
      <p:cxnSp>
        <p:nvCxnSpPr>
          <p:cNvPr id="22" name="21 Conector recto"/>
          <p:cNvCxnSpPr>
            <a:stCxn id="5" idx="3"/>
            <a:endCxn id="11" idx="1"/>
          </p:cNvCxnSpPr>
          <p:nvPr/>
        </p:nvCxnSpPr>
        <p:spPr>
          <a:xfrm>
            <a:off x="4079776" y="2024844"/>
            <a:ext cx="864096" cy="180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>
            <a:stCxn id="11" idx="3"/>
            <a:endCxn id="8" idx="1"/>
          </p:cNvCxnSpPr>
          <p:nvPr/>
        </p:nvCxnSpPr>
        <p:spPr>
          <a:xfrm flipV="1">
            <a:off x="6192010" y="2024844"/>
            <a:ext cx="768087" cy="180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>
            <a:stCxn id="13" idx="5"/>
          </p:cNvCxnSpPr>
          <p:nvPr/>
        </p:nvCxnSpPr>
        <p:spPr>
          <a:xfrm>
            <a:off x="2403002" y="1226580"/>
            <a:ext cx="716668" cy="6182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>
            <a:stCxn id="14" idx="4"/>
          </p:cNvCxnSpPr>
          <p:nvPr/>
        </p:nvCxnSpPr>
        <p:spPr>
          <a:xfrm>
            <a:off x="3023659" y="980728"/>
            <a:ext cx="192021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>
            <a:stCxn id="15" idx="4"/>
            <a:endCxn id="5" idx="0"/>
          </p:cNvCxnSpPr>
          <p:nvPr/>
        </p:nvCxnSpPr>
        <p:spPr>
          <a:xfrm flipH="1">
            <a:off x="3455706" y="1412776"/>
            <a:ext cx="240027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"/>
          <p:cNvCxnSpPr>
            <a:stCxn id="16" idx="4"/>
          </p:cNvCxnSpPr>
          <p:nvPr/>
        </p:nvCxnSpPr>
        <p:spPr>
          <a:xfrm flipH="1">
            <a:off x="3695733" y="1052736"/>
            <a:ext cx="816091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Elipse"/>
          <p:cNvSpPr/>
          <p:nvPr/>
        </p:nvSpPr>
        <p:spPr>
          <a:xfrm>
            <a:off x="7824192" y="692696"/>
            <a:ext cx="960107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>
                <a:solidFill>
                  <a:schemeClr val="tx1"/>
                </a:solidFill>
              </a:rPr>
              <a:t>Ciudad</a:t>
            </a:r>
            <a:endParaRPr lang="es-ES" sz="900" dirty="0">
              <a:solidFill>
                <a:schemeClr val="tx1"/>
              </a:solidFill>
            </a:endParaRPr>
          </a:p>
        </p:txBody>
      </p:sp>
      <p:sp>
        <p:nvSpPr>
          <p:cNvPr id="36" name="35 Elipse"/>
          <p:cNvSpPr/>
          <p:nvPr/>
        </p:nvSpPr>
        <p:spPr>
          <a:xfrm>
            <a:off x="8496267" y="1052736"/>
            <a:ext cx="1056117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>
                <a:solidFill>
                  <a:schemeClr val="tx1"/>
                </a:solidFill>
              </a:rPr>
              <a:t>Estadio</a:t>
            </a:r>
            <a:endParaRPr lang="es-ES" sz="900" dirty="0">
              <a:solidFill>
                <a:schemeClr val="tx1"/>
              </a:solidFill>
            </a:endParaRPr>
          </a:p>
        </p:txBody>
      </p:sp>
      <p:sp>
        <p:nvSpPr>
          <p:cNvPr id="37" name="36 Elipse"/>
          <p:cNvSpPr/>
          <p:nvPr/>
        </p:nvSpPr>
        <p:spPr>
          <a:xfrm>
            <a:off x="6096000" y="1268760"/>
            <a:ext cx="960107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>
                <a:solidFill>
                  <a:schemeClr val="tx1"/>
                </a:solidFill>
              </a:rPr>
              <a:t>Fecha</a:t>
            </a:r>
            <a:endParaRPr lang="es-ES" sz="900" dirty="0">
              <a:solidFill>
                <a:schemeClr val="tx1"/>
              </a:solidFill>
            </a:endParaRPr>
          </a:p>
        </p:txBody>
      </p:sp>
      <p:cxnSp>
        <p:nvCxnSpPr>
          <p:cNvPr id="39" name="38 Conector recto"/>
          <p:cNvCxnSpPr/>
          <p:nvPr/>
        </p:nvCxnSpPr>
        <p:spPr>
          <a:xfrm>
            <a:off x="6768075" y="1628800"/>
            <a:ext cx="57606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"/>
          <p:cNvCxnSpPr>
            <a:stCxn id="17" idx="5"/>
            <a:endCxn id="8" idx="0"/>
          </p:cNvCxnSpPr>
          <p:nvPr/>
        </p:nvCxnSpPr>
        <p:spPr>
          <a:xfrm>
            <a:off x="7573517" y="1144026"/>
            <a:ext cx="10649" cy="7007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"/>
          <p:cNvCxnSpPr>
            <a:stCxn id="35" idx="4"/>
          </p:cNvCxnSpPr>
          <p:nvPr/>
        </p:nvCxnSpPr>
        <p:spPr>
          <a:xfrm flipH="1">
            <a:off x="7824192" y="1052736"/>
            <a:ext cx="480053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"/>
          <p:cNvCxnSpPr>
            <a:stCxn id="36" idx="4"/>
          </p:cNvCxnSpPr>
          <p:nvPr/>
        </p:nvCxnSpPr>
        <p:spPr>
          <a:xfrm flipH="1">
            <a:off x="7920203" y="1412776"/>
            <a:ext cx="1104123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Elipse"/>
          <p:cNvSpPr/>
          <p:nvPr/>
        </p:nvSpPr>
        <p:spPr>
          <a:xfrm>
            <a:off x="7056107" y="5373216"/>
            <a:ext cx="960107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>
                <a:solidFill>
                  <a:schemeClr val="tx1"/>
                </a:solidFill>
              </a:rPr>
              <a:t>Fecha</a:t>
            </a:r>
            <a:endParaRPr lang="es-ES" sz="900" dirty="0">
              <a:solidFill>
                <a:schemeClr val="tx1"/>
              </a:solidFill>
            </a:endParaRPr>
          </a:p>
        </p:txBody>
      </p:sp>
      <p:sp>
        <p:nvSpPr>
          <p:cNvPr id="47" name="46 Elipse"/>
          <p:cNvSpPr/>
          <p:nvPr/>
        </p:nvSpPr>
        <p:spPr>
          <a:xfrm>
            <a:off x="8112224" y="5229200"/>
            <a:ext cx="960107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>
                <a:solidFill>
                  <a:schemeClr val="tx1"/>
                </a:solidFill>
              </a:rPr>
              <a:t>Ciudad</a:t>
            </a:r>
            <a:endParaRPr lang="es-ES" sz="900" dirty="0">
              <a:solidFill>
                <a:schemeClr val="tx1"/>
              </a:solidFill>
            </a:endParaRPr>
          </a:p>
        </p:txBody>
      </p:sp>
      <p:cxnSp>
        <p:nvCxnSpPr>
          <p:cNvPr id="52" name="51 Conector recto"/>
          <p:cNvCxnSpPr>
            <a:stCxn id="12" idx="2"/>
            <a:endCxn id="9" idx="0"/>
          </p:cNvCxnSpPr>
          <p:nvPr/>
        </p:nvCxnSpPr>
        <p:spPr>
          <a:xfrm>
            <a:off x="7643602" y="3537012"/>
            <a:ext cx="36575" cy="612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recto"/>
          <p:cNvCxnSpPr>
            <a:stCxn id="12" idx="0"/>
            <a:endCxn id="8" idx="2"/>
          </p:cNvCxnSpPr>
          <p:nvPr/>
        </p:nvCxnSpPr>
        <p:spPr>
          <a:xfrm flipH="1" flipV="1">
            <a:off x="7584166" y="2204864"/>
            <a:ext cx="59436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"/>
          <p:cNvCxnSpPr>
            <a:stCxn id="9" idx="2"/>
            <a:endCxn id="18" idx="0"/>
          </p:cNvCxnSpPr>
          <p:nvPr/>
        </p:nvCxnSpPr>
        <p:spPr>
          <a:xfrm flipH="1">
            <a:off x="6720069" y="4509120"/>
            <a:ext cx="960107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Conector recto"/>
          <p:cNvCxnSpPr>
            <a:stCxn id="9" idx="2"/>
            <a:endCxn id="46" idx="0"/>
          </p:cNvCxnSpPr>
          <p:nvPr/>
        </p:nvCxnSpPr>
        <p:spPr>
          <a:xfrm flipH="1">
            <a:off x="7536160" y="4509120"/>
            <a:ext cx="144016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Conector recto"/>
          <p:cNvCxnSpPr>
            <a:stCxn id="9" idx="2"/>
            <a:endCxn id="47" idx="1"/>
          </p:cNvCxnSpPr>
          <p:nvPr/>
        </p:nvCxnSpPr>
        <p:spPr>
          <a:xfrm>
            <a:off x="7680177" y="4509121"/>
            <a:ext cx="572652" cy="7728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Conector recto"/>
          <p:cNvCxnSpPr>
            <a:stCxn id="9" idx="2"/>
            <a:endCxn id="20" idx="1"/>
          </p:cNvCxnSpPr>
          <p:nvPr/>
        </p:nvCxnSpPr>
        <p:spPr>
          <a:xfrm>
            <a:off x="7680176" y="4509121"/>
            <a:ext cx="984816" cy="3407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CuadroTexto"/>
          <p:cNvSpPr txBox="1"/>
          <p:nvPr/>
        </p:nvSpPr>
        <p:spPr>
          <a:xfrm>
            <a:off x="6288022" y="1772817"/>
            <a:ext cx="4800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1</a:t>
            </a:r>
            <a:endParaRPr lang="es-ES" sz="1200" dirty="0"/>
          </a:p>
        </p:txBody>
      </p:sp>
      <p:sp>
        <p:nvSpPr>
          <p:cNvPr id="71" name="70 CuadroTexto"/>
          <p:cNvSpPr txBox="1"/>
          <p:nvPr/>
        </p:nvSpPr>
        <p:spPr>
          <a:xfrm>
            <a:off x="4271798" y="1772817"/>
            <a:ext cx="4800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N</a:t>
            </a:r>
            <a:endParaRPr lang="es-ES" sz="1200" dirty="0"/>
          </a:p>
        </p:txBody>
      </p:sp>
      <p:sp>
        <p:nvSpPr>
          <p:cNvPr id="72" name="71 CuadroTexto"/>
          <p:cNvSpPr txBox="1"/>
          <p:nvPr/>
        </p:nvSpPr>
        <p:spPr>
          <a:xfrm>
            <a:off x="7728181" y="2636913"/>
            <a:ext cx="4800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N</a:t>
            </a:r>
            <a:endParaRPr lang="es-ES" sz="1200" dirty="0"/>
          </a:p>
        </p:txBody>
      </p:sp>
      <p:sp>
        <p:nvSpPr>
          <p:cNvPr id="73" name="72 CuadroTexto"/>
          <p:cNvSpPr txBox="1"/>
          <p:nvPr/>
        </p:nvSpPr>
        <p:spPr>
          <a:xfrm>
            <a:off x="7728181" y="3717033"/>
            <a:ext cx="4800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N</a:t>
            </a:r>
            <a:endParaRPr lang="es-ES" sz="1200" dirty="0"/>
          </a:p>
        </p:txBody>
      </p:sp>
      <p:sp>
        <p:nvSpPr>
          <p:cNvPr id="74" name="73 Elipse"/>
          <p:cNvSpPr/>
          <p:nvPr/>
        </p:nvSpPr>
        <p:spPr>
          <a:xfrm>
            <a:off x="2735627" y="5013176"/>
            <a:ext cx="1152128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err="1" smtClean="0">
                <a:solidFill>
                  <a:schemeClr val="tx1"/>
                </a:solidFill>
              </a:rPr>
              <a:t>N_goles</a:t>
            </a:r>
            <a:endParaRPr lang="es-ES" sz="900" dirty="0">
              <a:solidFill>
                <a:schemeClr val="tx1"/>
              </a:solidFill>
            </a:endParaRPr>
          </a:p>
        </p:txBody>
      </p:sp>
      <p:sp>
        <p:nvSpPr>
          <p:cNvPr id="76" name="75 Rombo"/>
          <p:cNvSpPr/>
          <p:nvPr/>
        </p:nvSpPr>
        <p:spPr>
          <a:xfrm>
            <a:off x="2831638" y="4077072"/>
            <a:ext cx="1367009" cy="54006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 smtClean="0">
                <a:solidFill>
                  <a:schemeClr val="tx1"/>
                </a:solidFill>
              </a:rPr>
              <a:t>Marca goles</a:t>
            </a:r>
            <a:endParaRPr lang="es-ES" sz="1000" dirty="0">
              <a:solidFill>
                <a:schemeClr val="tx1"/>
              </a:solidFill>
            </a:endParaRPr>
          </a:p>
        </p:txBody>
      </p:sp>
      <p:cxnSp>
        <p:nvCxnSpPr>
          <p:cNvPr id="78" name="77 Conector recto"/>
          <p:cNvCxnSpPr>
            <a:stCxn id="76" idx="3"/>
            <a:endCxn id="9" idx="1"/>
          </p:cNvCxnSpPr>
          <p:nvPr/>
        </p:nvCxnSpPr>
        <p:spPr>
          <a:xfrm flipV="1">
            <a:off x="4198647" y="4329100"/>
            <a:ext cx="2857460" cy="180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79 Conector recto"/>
          <p:cNvCxnSpPr>
            <a:stCxn id="76" idx="0"/>
            <a:endCxn id="5" idx="2"/>
          </p:cNvCxnSpPr>
          <p:nvPr/>
        </p:nvCxnSpPr>
        <p:spPr>
          <a:xfrm flipH="1" flipV="1">
            <a:off x="3455707" y="2204864"/>
            <a:ext cx="59436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80 CuadroTexto"/>
          <p:cNvSpPr txBox="1"/>
          <p:nvPr/>
        </p:nvSpPr>
        <p:spPr>
          <a:xfrm>
            <a:off x="4751851" y="4005065"/>
            <a:ext cx="4800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N</a:t>
            </a:r>
            <a:endParaRPr lang="es-ES" sz="1200" dirty="0"/>
          </a:p>
        </p:txBody>
      </p:sp>
      <p:sp>
        <p:nvSpPr>
          <p:cNvPr id="82" name="81 CuadroTexto"/>
          <p:cNvSpPr txBox="1"/>
          <p:nvPr/>
        </p:nvSpPr>
        <p:spPr>
          <a:xfrm>
            <a:off x="3023659" y="2852937"/>
            <a:ext cx="4800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N</a:t>
            </a:r>
            <a:endParaRPr lang="es-ES" sz="1200" dirty="0"/>
          </a:p>
        </p:txBody>
      </p:sp>
      <p:cxnSp>
        <p:nvCxnSpPr>
          <p:cNvPr id="84" name="83 Conector recto"/>
          <p:cNvCxnSpPr>
            <a:stCxn id="76" idx="2"/>
            <a:endCxn id="74" idx="0"/>
          </p:cNvCxnSpPr>
          <p:nvPr/>
        </p:nvCxnSpPr>
        <p:spPr>
          <a:xfrm flipH="1">
            <a:off x="3311691" y="4617132"/>
            <a:ext cx="203452" cy="3960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Elipse"/>
          <p:cNvSpPr/>
          <p:nvPr/>
        </p:nvSpPr>
        <p:spPr>
          <a:xfrm>
            <a:off x="4531247" y="1196752"/>
            <a:ext cx="960107" cy="360040"/>
          </a:xfrm>
          <a:prstGeom prst="ellipse">
            <a:avLst/>
          </a:prstGeom>
          <a:noFill/>
          <a:ln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dirty="0" smtClean="0">
                <a:solidFill>
                  <a:schemeClr val="tx1"/>
                </a:solidFill>
              </a:rPr>
              <a:t>edad</a:t>
            </a:r>
            <a:endParaRPr lang="es-ES" sz="900" dirty="0">
              <a:solidFill>
                <a:schemeClr val="tx1"/>
              </a:solidFill>
            </a:endParaRPr>
          </a:p>
        </p:txBody>
      </p:sp>
      <p:cxnSp>
        <p:nvCxnSpPr>
          <p:cNvPr id="3" name="2 Conector recto"/>
          <p:cNvCxnSpPr>
            <a:stCxn id="49" idx="3"/>
          </p:cNvCxnSpPr>
          <p:nvPr/>
        </p:nvCxnSpPr>
        <p:spPr>
          <a:xfrm flipH="1">
            <a:off x="3887755" y="1504066"/>
            <a:ext cx="784096" cy="3407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CuadroTexto"/>
          <p:cNvSpPr txBox="1"/>
          <p:nvPr/>
        </p:nvSpPr>
        <p:spPr>
          <a:xfrm>
            <a:off x="4175787" y="18864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MODELO E-R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4959593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911424" y="2204864"/>
          <a:ext cx="4256020" cy="519832"/>
        </p:xfrm>
        <a:graphic>
          <a:graphicData uri="http://schemas.openxmlformats.org/drawingml/2006/table">
            <a:tbl>
              <a:tblPr firstRow="1" bandRow="1"/>
              <a:tblGrid>
                <a:gridCol w="1064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40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40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9916">
                <a:tc>
                  <a:txBody>
                    <a:bodyPr/>
                    <a:lstStyle/>
                    <a:p>
                      <a:r>
                        <a:rPr lang="es-ES" sz="1000" dirty="0" err="1" smtClean="0">
                          <a:solidFill>
                            <a:sysClr val="windowText" lastClr="000000"/>
                          </a:solidFill>
                        </a:rPr>
                        <a:t>Nif</a:t>
                      </a:r>
                      <a:endParaRPr lang="es-E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s-ES" sz="1000" dirty="0" smtClean="0"/>
                        <a:t>Equipo</a:t>
                      </a:r>
                      <a:endParaRPr lang="es-ES" sz="10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s-ES" sz="1000" dirty="0" smtClean="0"/>
                        <a:t>Nombre</a:t>
                      </a:r>
                      <a:endParaRPr lang="es-ES" sz="10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s-ES" sz="1000" dirty="0" err="1" smtClean="0"/>
                        <a:t>F_nac</a:t>
                      </a:r>
                      <a:endParaRPr lang="es-ES" sz="1000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916">
                <a:tc>
                  <a:txBody>
                    <a:bodyPr/>
                    <a:lstStyle/>
                    <a:p>
                      <a:endParaRPr lang="es-ES" sz="100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7152118" y="2276872"/>
          <a:ext cx="4256020" cy="519832"/>
        </p:xfrm>
        <a:graphic>
          <a:graphicData uri="http://schemas.openxmlformats.org/drawingml/2006/table">
            <a:tbl>
              <a:tblPr firstRow="1" bandRow="1"/>
              <a:tblGrid>
                <a:gridCol w="1064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40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40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9916">
                <a:tc>
                  <a:txBody>
                    <a:bodyPr/>
                    <a:lstStyle/>
                    <a:p>
                      <a:r>
                        <a:rPr lang="es-ES" sz="1000" dirty="0" smtClean="0">
                          <a:solidFill>
                            <a:sysClr val="windowText" lastClr="000000"/>
                          </a:solidFill>
                        </a:rPr>
                        <a:t>Equipo</a:t>
                      </a:r>
                      <a:endParaRPr lang="es-E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s-ES" sz="1000" dirty="0" smtClean="0"/>
                        <a:t>Ciudad</a:t>
                      </a:r>
                      <a:endParaRPr lang="es-ES" sz="10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s-ES" sz="1000" dirty="0" smtClean="0"/>
                        <a:t>Fecha</a:t>
                      </a:r>
                      <a:endParaRPr lang="es-ES" sz="10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s-ES" sz="1000" dirty="0" smtClean="0"/>
                        <a:t>Estadio</a:t>
                      </a:r>
                      <a:endParaRPr lang="es-ES" sz="1000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916">
                <a:tc>
                  <a:txBody>
                    <a:bodyPr/>
                    <a:lstStyle/>
                    <a:p>
                      <a:endParaRPr lang="es-ES" sz="100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6864086" y="5805264"/>
          <a:ext cx="4256020" cy="519832"/>
        </p:xfrm>
        <a:graphic>
          <a:graphicData uri="http://schemas.openxmlformats.org/drawingml/2006/table">
            <a:tbl>
              <a:tblPr firstRow="1" bandRow="1"/>
              <a:tblGrid>
                <a:gridCol w="1064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40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40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9916">
                <a:tc>
                  <a:txBody>
                    <a:bodyPr/>
                    <a:lstStyle/>
                    <a:p>
                      <a:r>
                        <a:rPr lang="es-ES" sz="1000" dirty="0" err="1" smtClean="0">
                          <a:solidFill>
                            <a:sysClr val="windowText" lastClr="000000"/>
                          </a:solidFill>
                        </a:rPr>
                        <a:t>N_partido</a:t>
                      </a:r>
                      <a:endParaRPr lang="es-E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s-ES" sz="1000" dirty="0" smtClean="0"/>
                        <a:t>Fecha</a:t>
                      </a:r>
                      <a:endParaRPr lang="es-ES" sz="10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s-ES" sz="1000" dirty="0" smtClean="0"/>
                        <a:t>Arbitro</a:t>
                      </a:r>
                      <a:endParaRPr lang="es-ES" sz="10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s-ES" sz="1000" dirty="0" smtClean="0"/>
                        <a:t>Ciudad</a:t>
                      </a:r>
                      <a:endParaRPr lang="es-ES" sz="1000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916">
                <a:tc>
                  <a:txBody>
                    <a:bodyPr/>
                    <a:lstStyle/>
                    <a:p>
                      <a:endParaRPr lang="es-ES" sz="100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7536160" y="3933056"/>
          <a:ext cx="2128010" cy="519832"/>
        </p:xfrm>
        <a:graphic>
          <a:graphicData uri="http://schemas.openxmlformats.org/drawingml/2006/table">
            <a:tbl>
              <a:tblPr firstRow="1" bandRow="1"/>
              <a:tblGrid>
                <a:gridCol w="1064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40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9916">
                <a:tc>
                  <a:txBody>
                    <a:bodyPr/>
                    <a:lstStyle/>
                    <a:p>
                      <a:r>
                        <a:rPr lang="es-ES" sz="1000" dirty="0" smtClean="0">
                          <a:solidFill>
                            <a:sysClr val="windowText" lastClr="000000"/>
                          </a:solidFill>
                        </a:rPr>
                        <a:t>Equipo</a:t>
                      </a:r>
                      <a:endParaRPr lang="es-E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s-ES" sz="1000" dirty="0" err="1" smtClean="0"/>
                        <a:t>N_partido</a:t>
                      </a:r>
                      <a:endParaRPr lang="es-ES" sz="1000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916">
                <a:tc>
                  <a:txBody>
                    <a:bodyPr/>
                    <a:lstStyle/>
                    <a:p>
                      <a:endParaRPr lang="es-ES" sz="100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5" name="14 Conector recto de flecha"/>
          <p:cNvCxnSpPr/>
          <p:nvPr/>
        </p:nvCxnSpPr>
        <p:spPr>
          <a:xfrm>
            <a:off x="7536160" y="2492896"/>
            <a:ext cx="192021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 flipV="1">
            <a:off x="7248128" y="4077072"/>
            <a:ext cx="1728192" cy="18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17 Tabla"/>
          <p:cNvGraphicFramePr>
            <a:graphicFrameLocks noGrp="1"/>
          </p:cNvGraphicFramePr>
          <p:nvPr/>
        </p:nvGraphicFramePr>
        <p:xfrm>
          <a:off x="1199457" y="4797152"/>
          <a:ext cx="4256019" cy="519832"/>
        </p:xfrm>
        <a:graphic>
          <a:graphicData uri="http://schemas.openxmlformats.org/drawingml/2006/table">
            <a:tbl>
              <a:tblPr firstRow="1" bandRow="1"/>
              <a:tblGrid>
                <a:gridCol w="1418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86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86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9916">
                <a:tc>
                  <a:txBody>
                    <a:bodyPr/>
                    <a:lstStyle/>
                    <a:p>
                      <a:r>
                        <a:rPr lang="es-ES" sz="1000" dirty="0" err="1" smtClean="0">
                          <a:solidFill>
                            <a:sysClr val="windowText" lastClr="000000"/>
                          </a:solidFill>
                        </a:rPr>
                        <a:t>N_partido</a:t>
                      </a:r>
                      <a:endParaRPr lang="es-E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s-ES" sz="1000" dirty="0" err="1" smtClean="0"/>
                        <a:t>Nif</a:t>
                      </a:r>
                      <a:endParaRPr lang="es-ES" sz="10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s-ES" sz="1000" dirty="0" smtClean="0"/>
                        <a:t>Goles</a:t>
                      </a:r>
                      <a:endParaRPr lang="es-ES" sz="1000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916">
                <a:tc>
                  <a:txBody>
                    <a:bodyPr/>
                    <a:lstStyle/>
                    <a:p>
                      <a:endParaRPr lang="es-ES" sz="100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0" name="19 Conector recto de flecha"/>
          <p:cNvCxnSpPr/>
          <p:nvPr/>
        </p:nvCxnSpPr>
        <p:spPr>
          <a:xfrm flipH="1" flipV="1">
            <a:off x="1871531" y="5013176"/>
            <a:ext cx="5184576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/>
          <p:nvPr/>
        </p:nvCxnSpPr>
        <p:spPr>
          <a:xfrm>
            <a:off x="1391477" y="2420888"/>
            <a:ext cx="1824203" cy="24482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13 Tabla"/>
          <p:cNvGraphicFramePr>
            <a:graphicFrameLocks noGrp="1"/>
          </p:cNvGraphicFramePr>
          <p:nvPr/>
        </p:nvGraphicFramePr>
        <p:xfrm>
          <a:off x="4655840" y="1268760"/>
          <a:ext cx="2128010" cy="519832"/>
        </p:xfrm>
        <a:graphic>
          <a:graphicData uri="http://schemas.openxmlformats.org/drawingml/2006/table">
            <a:tbl>
              <a:tblPr firstRow="1" bandRow="1"/>
              <a:tblGrid>
                <a:gridCol w="1064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40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9916">
                <a:tc>
                  <a:txBody>
                    <a:bodyPr/>
                    <a:lstStyle/>
                    <a:p>
                      <a:r>
                        <a:rPr lang="es-ES" sz="1000" dirty="0" err="1" smtClean="0"/>
                        <a:t>Nif</a:t>
                      </a:r>
                      <a:endParaRPr lang="es-ES" sz="10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s-ES" sz="1000" dirty="0" smtClean="0"/>
                        <a:t>Teléfono</a:t>
                      </a:r>
                      <a:endParaRPr lang="es-ES" sz="1000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916">
                <a:tc>
                  <a:txBody>
                    <a:bodyPr/>
                    <a:lstStyle/>
                    <a:p>
                      <a:endParaRPr lang="es-ES" sz="100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9" name="18 Conector recto de flecha"/>
          <p:cNvCxnSpPr/>
          <p:nvPr/>
        </p:nvCxnSpPr>
        <p:spPr>
          <a:xfrm flipV="1">
            <a:off x="1391477" y="1412776"/>
            <a:ext cx="3168352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CuadroTexto"/>
          <p:cNvSpPr txBox="1"/>
          <p:nvPr/>
        </p:nvSpPr>
        <p:spPr>
          <a:xfrm>
            <a:off x="815413" y="1844825"/>
            <a:ext cx="15361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/>
              <a:t>JUGADORES</a:t>
            </a:r>
            <a:endParaRPr lang="es-ES" sz="1200" b="1" dirty="0"/>
          </a:p>
        </p:txBody>
      </p:sp>
      <p:sp>
        <p:nvSpPr>
          <p:cNvPr id="23" name="22 CuadroTexto"/>
          <p:cNvSpPr txBox="1"/>
          <p:nvPr/>
        </p:nvSpPr>
        <p:spPr>
          <a:xfrm>
            <a:off x="4655840" y="908721"/>
            <a:ext cx="15361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/>
              <a:t>TELÉFONOS</a:t>
            </a:r>
            <a:endParaRPr lang="es-ES" sz="1200" b="1" dirty="0"/>
          </a:p>
        </p:txBody>
      </p:sp>
      <p:sp>
        <p:nvSpPr>
          <p:cNvPr id="24" name="23 CuadroTexto"/>
          <p:cNvSpPr txBox="1"/>
          <p:nvPr/>
        </p:nvSpPr>
        <p:spPr>
          <a:xfrm>
            <a:off x="7152117" y="1916833"/>
            <a:ext cx="15361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/>
              <a:t>EQUIPOS</a:t>
            </a:r>
            <a:endParaRPr lang="es-ES" sz="1200" b="1" dirty="0"/>
          </a:p>
        </p:txBody>
      </p:sp>
      <p:sp>
        <p:nvSpPr>
          <p:cNvPr id="25" name="24 CuadroTexto"/>
          <p:cNvSpPr txBox="1"/>
          <p:nvPr/>
        </p:nvSpPr>
        <p:spPr>
          <a:xfrm>
            <a:off x="6864085" y="5445225"/>
            <a:ext cx="15361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/>
              <a:t>PARTIDOS</a:t>
            </a:r>
            <a:endParaRPr lang="es-ES" sz="1200" b="1" dirty="0"/>
          </a:p>
        </p:txBody>
      </p:sp>
      <p:sp>
        <p:nvSpPr>
          <p:cNvPr id="26" name="25 CuadroTexto"/>
          <p:cNvSpPr txBox="1"/>
          <p:nvPr/>
        </p:nvSpPr>
        <p:spPr>
          <a:xfrm>
            <a:off x="7824192" y="3573017"/>
            <a:ext cx="19202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/>
              <a:t>PARTIDO_EQUIPOS</a:t>
            </a:r>
            <a:endParaRPr lang="es-ES" sz="1200" b="1" dirty="0"/>
          </a:p>
        </p:txBody>
      </p:sp>
      <p:cxnSp>
        <p:nvCxnSpPr>
          <p:cNvPr id="29" name="28 Conector recto de flecha"/>
          <p:cNvCxnSpPr/>
          <p:nvPr/>
        </p:nvCxnSpPr>
        <p:spPr>
          <a:xfrm flipH="1">
            <a:off x="2831637" y="2348880"/>
            <a:ext cx="4320480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CuadroTexto"/>
          <p:cNvSpPr txBox="1"/>
          <p:nvPr/>
        </p:nvSpPr>
        <p:spPr>
          <a:xfrm>
            <a:off x="1199456" y="4437113"/>
            <a:ext cx="15361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/>
              <a:t>GOLES</a:t>
            </a:r>
            <a:endParaRPr lang="es-ES" sz="1200" b="1" dirty="0"/>
          </a:p>
        </p:txBody>
      </p:sp>
      <p:sp>
        <p:nvSpPr>
          <p:cNvPr id="31" name="30 CuadroTexto"/>
          <p:cNvSpPr txBox="1"/>
          <p:nvPr/>
        </p:nvSpPr>
        <p:spPr>
          <a:xfrm>
            <a:off x="4175787" y="18864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TABLAS MODELO E-R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812530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777869" y="359119"/>
            <a:ext cx="19781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/>
              <a:t>S.G.B.D.</a:t>
            </a:r>
            <a:endParaRPr lang="es-ES" sz="4000" dirty="0"/>
          </a:p>
        </p:txBody>
      </p:sp>
      <p:sp>
        <p:nvSpPr>
          <p:cNvPr id="3" name="Rectángulo 2"/>
          <p:cNvSpPr/>
          <p:nvPr/>
        </p:nvSpPr>
        <p:spPr>
          <a:xfrm>
            <a:off x="1069903" y="2712075"/>
            <a:ext cx="616373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/>
              <a:t>Describir los datos, sus relaciones y sus condiciones de acceso e integridad.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/>
              <a:t>Manipular los datos: buscar, añadir, suprimir y modificar datos de la base de datos.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/>
              <a:t>Controlar la comunicación con la B.D.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/>
              <a:t>Realizar copias de seguridad y recuperación ante desastres.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/>
              <a:t>Administrar los usuarios y sus permisos.</a:t>
            </a:r>
            <a:endParaRPr lang="es-ES" sz="2000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3637" y="1168399"/>
            <a:ext cx="4262697" cy="4205112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1365955" y="146931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/>
              <a:t>H</a:t>
            </a:r>
            <a:r>
              <a:rPr lang="es-ES" dirty="0" smtClean="0"/>
              <a:t>erramienta de software (conjunto de programas) que</a:t>
            </a:r>
          </a:p>
          <a:p>
            <a:r>
              <a:rPr lang="es-ES" dirty="0" smtClean="0"/>
              <a:t>permite la creación y manipulación de bases de datos.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488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ilindro 1"/>
          <p:cNvSpPr/>
          <p:nvPr/>
        </p:nvSpPr>
        <p:spPr>
          <a:xfrm>
            <a:off x="4933245" y="846992"/>
            <a:ext cx="2404535" cy="2698045"/>
          </a:xfrm>
          <a:prstGeom prst="can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ángulo 2"/>
          <p:cNvSpPr/>
          <p:nvPr/>
        </p:nvSpPr>
        <p:spPr>
          <a:xfrm>
            <a:off x="5350934" y="1676726"/>
            <a:ext cx="1569156" cy="37253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/>
          <p:cNvSpPr/>
          <p:nvPr/>
        </p:nvSpPr>
        <p:spPr>
          <a:xfrm>
            <a:off x="5508979" y="1552546"/>
            <a:ext cx="406400" cy="15014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/>
          <p:cNvSpPr/>
          <p:nvPr/>
        </p:nvSpPr>
        <p:spPr>
          <a:xfrm>
            <a:off x="5746045" y="2466948"/>
            <a:ext cx="1332088" cy="37253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/>
          <p:cNvSpPr/>
          <p:nvPr/>
        </p:nvSpPr>
        <p:spPr>
          <a:xfrm>
            <a:off x="6361289" y="1552546"/>
            <a:ext cx="406400" cy="15014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56437" y="762324"/>
            <a:ext cx="914400" cy="91440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56437" y="1800901"/>
            <a:ext cx="914400" cy="91440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56437" y="2839479"/>
            <a:ext cx="914400" cy="914400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09473" y="1007151"/>
            <a:ext cx="1250951" cy="1250950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75971" y="2337124"/>
            <a:ext cx="1250951" cy="1250950"/>
          </a:xfrm>
          <a:prstGeom prst="rect">
            <a:avLst/>
          </a:prstGeom>
        </p:spPr>
      </p:pic>
      <p:cxnSp>
        <p:nvCxnSpPr>
          <p:cNvPr id="16" name="Conector recto de flecha 15"/>
          <p:cNvCxnSpPr/>
          <p:nvPr/>
        </p:nvCxnSpPr>
        <p:spPr>
          <a:xfrm>
            <a:off x="3726922" y="1800901"/>
            <a:ext cx="15224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/>
          <p:cNvCxnSpPr/>
          <p:nvPr/>
        </p:nvCxnSpPr>
        <p:spPr>
          <a:xfrm>
            <a:off x="3726922" y="2956954"/>
            <a:ext cx="1782925" cy="89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/>
          <p:cNvCxnSpPr/>
          <p:nvPr/>
        </p:nvCxnSpPr>
        <p:spPr>
          <a:xfrm flipH="1">
            <a:off x="6649157" y="1383215"/>
            <a:ext cx="1941689" cy="4797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/>
          <p:nvPr/>
        </p:nvCxnSpPr>
        <p:spPr>
          <a:xfrm flipH="1" flipV="1">
            <a:off x="6234289" y="2311724"/>
            <a:ext cx="2548467" cy="2257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/>
          <p:cNvCxnSpPr/>
          <p:nvPr/>
        </p:nvCxnSpPr>
        <p:spPr>
          <a:xfrm flipH="1" flipV="1">
            <a:off x="5826370" y="2860431"/>
            <a:ext cx="2630069" cy="6225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ángulo 23"/>
          <p:cNvSpPr/>
          <p:nvPr/>
        </p:nvSpPr>
        <p:spPr>
          <a:xfrm>
            <a:off x="270934" y="4463696"/>
            <a:ext cx="114695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DBA</a:t>
            </a:r>
            <a:r>
              <a:rPr lang="es-ES" dirty="0" smtClean="0"/>
              <a:t>. Administrador de la base de datos. Organizar el sistema de manera que se logre un desempeño que sea el mejor </a:t>
            </a:r>
            <a:endParaRPr lang="es-ES" dirty="0"/>
          </a:p>
        </p:txBody>
      </p:sp>
      <p:sp>
        <p:nvSpPr>
          <p:cNvPr id="25" name="Rectángulo 24"/>
          <p:cNvSpPr/>
          <p:nvPr/>
        </p:nvSpPr>
        <p:spPr>
          <a:xfrm>
            <a:off x="270935" y="4989687"/>
            <a:ext cx="108018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Programador de aplicaciones</a:t>
            </a:r>
            <a:r>
              <a:rPr lang="es-ES" dirty="0" smtClean="0"/>
              <a:t>. Encargado de escribir programas de aplicación que utilicen bases de datos.</a:t>
            </a:r>
            <a:endParaRPr lang="es-ES" dirty="0"/>
          </a:p>
        </p:txBody>
      </p:sp>
      <p:sp>
        <p:nvSpPr>
          <p:cNvPr id="26" name="Rectángulo 25"/>
          <p:cNvSpPr/>
          <p:nvPr/>
        </p:nvSpPr>
        <p:spPr>
          <a:xfrm>
            <a:off x="294305" y="5514945"/>
            <a:ext cx="1083574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Usuario final</a:t>
            </a:r>
            <a:r>
              <a:rPr lang="es-ES" dirty="0" smtClean="0"/>
              <a:t>. Solicita información a la base de datos utilizando programas de aplicación disponibles, o bien mediante un lenguaje de consulta.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4805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9890" y="606425"/>
            <a:ext cx="1454151" cy="145415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36713" y="1648032"/>
            <a:ext cx="1143705" cy="1143705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83645" y="2395950"/>
            <a:ext cx="1050396" cy="155004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107477" y="186798"/>
            <a:ext cx="1741663" cy="1741663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307126" y="514350"/>
            <a:ext cx="2800351" cy="16383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945300" y="2555344"/>
            <a:ext cx="1524000" cy="139065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9321965" y="2245784"/>
            <a:ext cx="2266951" cy="200977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478326" y="4649965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07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ube 1"/>
          <p:cNvSpPr/>
          <p:nvPr/>
        </p:nvSpPr>
        <p:spPr>
          <a:xfrm>
            <a:off x="2852309" y="1215737"/>
            <a:ext cx="2192481" cy="1007919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REALIDAD</a:t>
            </a:r>
            <a:endParaRPr lang="es-ES" dirty="0"/>
          </a:p>
        </p:txBody>
      </p:sp>
      <p:sp>
        <p:nvSpPr>
          <p:cNvPr id="3" name="Llamada de flecha hacia abajo 2"/>
          <p:cNvSpPr/>
          <p:nvPr/>
        </p:nvSpPr>
        <p:spPr>
          <a:xfrm>
            <a:off x="2732811" y="2410693"/>
            <a:ext cx="2358736" cy="1059873"/>
          </a:xfrm>
          <a:prstGeom prst="downArrowCallou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DISEÑO CONCEPTUAL</a:t>
            </a:r>
            <a:endParaRPr lang="es-ES" dirty="0"/>
          </a:p>
        </p:txBody>
      </p:sp>
      <p:sp>
        <p:nvSpPr>
          <p:cNvPr id="4" name="Llamada de flecha hacia abajo 3"/>
          <p:cNvSpPr/>
          <p:nvPr/>
        </p:nvSpPr>
        <p:spPr>
          <a:xfrm>
            <a:off x="2732811" y="3564083"/>
            <a:ext cx="2358736" cy="1080655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DISEÑO LÓGICO</a:t>
            </a:r>
            <a:endParaRPr lang="es-ES" dirty="0"/>
          </a:p>
        </p:txBody>
      </p:sp>
      <p:sp>
        <p:nvSpPr>
          <p:cNvPr id="6" name="Llamada de flecha hacia abajo 5"/>
          <p:cNvSpPr/>
          <p:nvPr/>
        </p:nvSpPr>
        <p:spPr>
          <a:xfrm>
            <a:off x="2732811" y="4675910"/>
            <a:ext cx="2358736" cy="1059872"/>
          </a:xfrm>
          <a:prstGeom prst="downArrowCallou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DISEÑO FÍSICO</a:t>
            </a:r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2732812" y="5735783"/>
            <a:ext cx="2358737" cy="81049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IMPLEMENTACIÓN</a:t>
            </a:r>
            <a:endParaRPr lang="es-ES" dirty="0"/>
          </a:p>
        </p:txBody>
      </p:sp>
      <p:sp>
        <p:nvSpPr>
          <p:cNvPr id="8" name="CuadroTexto 7"/>
          <p:cNvSpPr txBox="1"/>
          <p:nvPr/>
        </p:nvSpPr>
        <p:spPr>
          <a:xfrm>
            <a:off x="5777346" y="2410692"/>
            <a:ext cx="45200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No depende del SGBD. Definir entidades, atributos, relaciones y esquema E-R</a:t>
            </a:r>
            <a:endParaRPr lang="es-ES" dirty="0"/>
          </a:p>
        </p:txBody>
      </p:sp>
      <p:sp>
        <p:nvSpPr>
          <p:cNvPr id="9" name="CuadroTexto 8"/>
          <p:cNvSpPr txBox="1"/>
          <p:nvPr/>
        </p:nvSpPr>
        <p:spPr>
          <a:xfrm>
            <a:off x="5777346" y="3564082"/>
            <a:ext cx="45200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D</a:t>
            </a:r>
            <a:r>
              <a:rPr lang="es-ES" dirty="0" smtClean="0"/>
              <a:t>epende del SGBD. Definir tablas, vistas y relaciones a partir del modelo E-R. Normalización</a:t>
            </a:r>
            <a:endParaRPr lang="es-ES" dirty="0"/>
          </a:p>
        </p:txBody>
      </p:sp>
      <p:sp>
        <p:nvSpPr>
          <p:cNvPr id="10" name="CuadroTexto 9"/>
          <p:cNvSpPr txBox="1"/>
          <p:nvPr/>
        </p:nvSpPr>
        <p:spPr>
          <a:xfrm>
            <a:off x="5777346" y="4675911"/>
            <a:ext cx="45200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D</a:t>
            </a:r>
            <a:r>
              <a:rPr lang="es-ES" dirty="0" smtClean="0"/>
              <a:t>epende del hardware y del SGBD. Definir estructura y rutas de almacenamiento , seguridad etc. </a:t>
            </a:r>
            <a:endParaRPr lang="es-E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3059725" y="305334"/>
            <a:ext cx="58263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FASES DISEÑO DE BASES DE DATOS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11463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44337" y="1197880"/>
            <a:ext cx="774122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Desarrollado </a:t>
            </a:r>
            <a:r>
              <a:rPr lang="es-ES" dirty="0"/>
              <a:t>inicialmente por Peter </a:t>
            </a:r>
            <a:r>
              <a:rPr lang="es-ES" dirty="0" err="1"/>
              <a:t>Chen</a:t>
            </a:r>
            <a:r>
              <a:rPr lang="es-ES" dirty="0"/>
              <a:t> en 1976, aunque hay variantes.</a:t>
            </a:r>
          </a:p>
          <a:p>
            <a:endParaRPr lang="es-ES" dirty="0" smtClean="0"/>
          </a:p>
          <a:p>
            <a:r>
              <a:rPr lang="es-ES" dirty="0" smtClean="0"/>
              <a:t>Permite </a:t>
            </a:r>
            <a:r>
              <a:rPr lang="es-ES" dirty="0"/>
              <a:t>crear el esquema conceptual de una BD a partir de la idea surgida del análisis de la realidad.</a:t>
            </a:r>
          </a:p>
          <a:p>
            <a:endParaRPr lang="es-ES" dirty="0"/>
          </a:p>
          <a:p>
            <a:r>
              <a:rPr lang="es-ES" dirty="0" smtClean="0"/>
              <a:t>Aplicable </a:t>
            </a:r>
            <a:r>
              <a:rPr lang="es-ES" dirty="0"/>
              <a:t>a cualquier tipo de BD (jerárquica, relacional, red).</a:t>
            </a:r>
          </a:p>
          <a:p>
            <a:endParaRPr lang="es-ES" dirty="0" smtClean="0"/>
          </a:p>
          <a:p>
            <a:r>
              <a:rPr lang="es-ES" dirty="0" smtClean="0"/>
              <a:t>Muy </a:t>
            </a:r>
            <a:r>
              <a:rPr lang="es-ES" dirty="0"/>
              <a:t>utilizado actualmente por su simplicidad y legibilidad.</a:t>
            </a:r>
          </a:p>
          <a:p>
            <a:endParaRPr lang="es-ES" dirty="0" smtClean="0"/>
          </a:p>
          <a:p>
            <a:r>
              <a:rPr lang="es-ES" dirty="0" smtClean="0"/>
              <a:t>Utiliza </a:t>
            </a:r>
            <a:r>
              <a:rPr lang="es-ES" dirty="0"/>
              <a:t>diagramas para su representación.</a:t>
            </a:r>
          </a:p>
          <a:p>
            <a:endParaRPr lang="es-ES" dirty="0" smtClean="0"/>
          </a:p>
          <a:p>
            <a:r>
              <a:rPr lang="es-ES" dirty="0" smtClean="0"/>
              <a:t>Fácil </a:t>
            </a:r>
            <a:r>
              <a:rPr lang="es-ES" dirty="0"/>
              <a:t>de aprender por los diseñadores y de comprender por los usuarios.</a:t>
            </a:r>
          </a:p>
          <a:p>
            <a:endParaRPr lang="es-ES" dirty="0" smtClean="0"/>
          </a:p>
          <a:p>
            <a:r>
              <a:rPr lang="es-ES" dirty="0" smtClean="0"/>
              <a:t>El </a:t>
            </a:r>
            <a:r>
              <a:rPr lang="es-ES" dirty="0"/>
              <a:t>modelo recibe su nombre debido a los elementos que lo componen, que principalmente son: entidades, relaciones y atributos.</a:t>
            </a:r>
          </a:p>
        </p:txBody>
      </p:sp>
      <p:sp>
        <p:nvSpPr>
          <p:cNvPr id="3" name="Rectángulo 2"/>
          <p:cNvSpPr/>
          <p:nvPr/>
        </p:nvSpPr>
        <p:spPr>
          <a:xfrm>
            <a:off x="2600736" y="225642"/>
            <a:ext cx="66339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/>
              <a:t>MODELO CONCEPTUAL: ENTIDAD-RELACIÓN</a:t>
            </a:r>
          </a:p>
        </p:txBody>
      </p:sp>
    </p:spTree>
    <p:extLst>
      <p:ext uri="{BB962C8B-B14F-4D97-AF65-F5344CB8AC3E}">
        <p14:creationId xmlns:p14="http://schemas.microsoft.com/office/powerpoint/2010/main" val="360976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810002" y="262389"/>
            <a:ext cx="41734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ENTIDADES Y ATRIBUTOS</a:t>
            </a:r>
            <a:endParaRPr lang="es-E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917515" y="898489"/>
            <a:ext cx="9829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i="1" dirty="0" smtClean="0"/>
              <a:t>ENTIDADES</a:t>
            </a:r>
            <a:r>
              <a:rPr lang="es-ES" dirty="0" smtClean="0"/>
              <a:t>: Son </a:t>
            </a:r>
            <a:r>
              <a:rPr lang="es-ES" dirty="0"/>
              <a:t>objetos (reales o abstractos) del mundo real de los que </a:t>
            </a:r>
            <a:r>
              <a:rPr lang="es-ES" dirty="0" smtClean="0"/>
              <a:t>queremos almacenar información </a:t>
            </a:r>
            <a:r>
              <a:rPr lang="es-ES" dirty="0"/>
              <a:t>sobre sus propiedades</a:t>
            </a:r>
            <a:r>
              <a:rPr lang="es-ES" dirty="0" smtClean="0"/>
              <a:t>. Se representan mediante un rectángulo.</a:t>
            </a:r>
            <a:endParaRPr lang="es-ES" dirty="0"/>
          </a:p>
          <a:p>
            <a:endParaRPr lang="es-ES" b="1" dirty="0" smtClean="0"/>
          </a:p>
          <a:p>
            <a:r>
              <a:rPr lang="es-ES" b="1" dirty="0" smtClean="0"/>
              <a:t>Tipos</a:t>
            </a:r>
            <a:r>
              <a:rPr lang="es-ES" dirty="0"/>
              <a:t>:</a:t>
            </a:r>
          </a:p>
          <a:p>
            <a:r>
              <a:rPr lang="es-ES" dirty="0" smtClean="0"/>
              <a:t>	</a:t>
            </a:r>
            <a:r>
              <a:rPr lang="es-ES" b="1" dirty="0" smtClean="0"/>
              <a:t>Regular</a:t>
            </a:r>
            <a:r>
              <a:rPr lang="es-ES" dirty="0" smtClean="0"/>
              <a:t> :	Entidad </a:t>
            </a:r>
            <a:r>
              <a:rPr lang="es-ES" dirty="0"/>
              <a:t>independiente</a:t>
            </a:r>
          </a:p>
          <a:p>
            <a:r>
              <a:rPr lang="es-ES" dirty="0"/>
              <a:t>	</a:t>
            </a:r>
            <a:r>
              <a:rPr lang="es-ES" b="1" dirty="0" smtClean="0"/>
              <a:t>Débil</a:t>
            </a:r>
            <a:r>
              <a:rPr lang="es-ES" dirty="0" smtClean="0"/>
              <a:t> :	Entidad </a:t>
            </a:r>
            <a:r>
              <a:rPr lang="es-ES" dirty="0"/>
              <a:t>totalmente dependiente de otra (</a:t>
            </a:r>
            <a:r>
              <a:rPr lang="es-ES" dirty="0" smtClean="0"/>
              <a:t>rectángulo doble).</a:t>
            </a:r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917652" y="2830388"/>
            <a:ext cx="85205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i="1" dirty="0" smtClean="0"/>
              <a:t>ATRIBUTOS</a:t>
            </a:r>
            <a:r>
              <a:rPr lang="es-ES" dirty="0" smtClean="0"/>
              <a:t>: Almacenan propiedades básicas de las ENTIDADES. </a:t>
            </a:r>
            <a:r>
              <a:rPr lang="es-ES" dirty="0"/>
              <a:t>Se representan mediante </a:t>
            </a:r>
            <a:r>
              <a:rPr lang="es-ES" dirty="0" smtClean="0"/>
              <a:t>una elipse.  Los valores que puede tomar un atributo se denominan </a:t>
            </a:r>
            <a:r>
              <a:rPr lang="es-ES" b="1" i="1" dirty="0" smtClean="0"/>
              <a:t>DOMINIOS.</a:t>
            </a:r>
            <a:endParaRPr lang="es-ES" b="1" i="1" dirty="0"/>
          </a:p>
        </p:txBody>
      </p:sp>
      <p:sp>
        <p:nvSpPr>
          <p:cNvPr id="5" name="Rectángulo 4"/>
          <p:cNvSpPr/>
          <p:nvPr/>
        </p:nvSpPr>
        <p:spPr>
          <a:xfrm>
            <a:off x="2597326" y="5065301"/>
            <a:ext cx="1392383" cy="50915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JUGADOR</a:t>
            </a:r>
            <a:endParaRPr lang="es-E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7678482" y="5065300"/>
            <a:ext cx="1392383" cy="50915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EQUIPO</a:t>
            </a:r>
            <a:endParaRPr lang="es-E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lipse 6"/>
          <p:cNvSpPr/>
          <p:nvPr/>
        </p:nvSpPr>
        <p:spPr>
          <a:xfrm>
            <a:off x="1033496" y="4319931"/>
            <a:ext cx="1361209" cy="5403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u="sng" dirty="0" smtClean="0">
                <a:solidFill>
                  <a:schemeClr val="accent1">
                    <a:lumMod val="50000"/>
                  </a:schemeClr>
                </a:solidFill>
              </a:rPr>
              <a:t>nombre</a:t>
            </a:r>
            <a:endParaRPr lang="es-ES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Elipse 7"/>
          <p:cNvSpPr/>
          <p:nvPr/>
        </p:nvSpPr>
        <p:spPr>
          <a:xfrm>
            <a:off x="2592131" y="3779604"/>
            <a:ext cx="1397577" cy="5403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teléfono</a:t>
            </a:r>
            <a:endParaRPr lang="es-E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Elipse 8"/>
          <p:cNvSpPr/>
          <p:nvPr/>
        </p:nvSpPr>
        <p:spPr>
          <a:xfrm>
            <a:off x="3813065" y="4319930"/>
            <a:ext cx="1361209" cy="5403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fecha</a:t>
            </a:r>
            <a:endParaRPr lang="es-E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9543653" y="4080945"/>
            <a:ext cx="1361209" cy="5403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ciudad</a:t>
            </a:r>
            <a:endParaRPr lang="es-E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7678484" y="4080945"/>
            <a:ext cx="1361209" cy="5403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fecha</a:t>
            </a:r>
            <a:endParaRPr lang="es-E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6067893" y="4120079"/>
            <a:ext cx="1361209" cy="54032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u="sng" dirty="0" smtClean="0">
                <a:solidFill>
                  <a:schemeClr val="accent1">
                    <a:lumMod val="50000"/>
                  </a:schemeClr>
                </a:solidFill>
              </a:rPr>
              <a:t>equipo</a:t>
            </a:r>
            <a:endParaRPr lang="es-ES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4" name="Conector recto 13"/>
          <p:cNvCxnSpPr>
            <a:stCxn id="7" idx="5"/>
          </p:cNvCxnSpPr>
          <p:nvPr/>
        </p:nvCxnSpPr>
        <p:spPr>
          <a:xfrm>
            <a:off x="2195361" y="4781129"/>
            <a:ext cx="511073" cy="2841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>
            <a:stCxn id="5" idx="0"/>
            <a:endCxn id="8" idx="4"/>
          </p:cNvCxnSpPr>
          <p:nvPr/>
        </p:nvCxnSpPr>
        <p:spPr>
          <a:xfrm flipH="1" flipV="1">
            <a:off x="3290920" y="4319929"/>
            <a:ext cx="2597" cy="7453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 flipV="1">
            <a:off x="3953341" y="4860257"/>
            <a:ext cx="285751" cy="2050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/>
          <p:cNvCxnSpPr>
            <a:endCxn id="12" idx="5"/>
          </p:cNvCxnSpPr>
          <p:nvPr/>
        </p:nvCxnSpPr>
        <p:spPr>
          <a:xfrm flipH="1" flipV="1">
            <a:off x="7229757" y="4581277"/>
            <a:ext cx="765649" cy="484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>
            <a:endCxn id="11" idx="4"/>
          </p:cNvCxnSpPr>
          <p:nvPr/>
        </p:nvCxnSpPr>
        <p:spPr>
          <a:xfrm flipH="1" flipV="1">
            <a:off x="8359089" y="4621270"/>
            <a:ext cx="155863" cy="444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>
            <a:endCxn id="10" idx="3"/>
          </p:cNvCxnSpPr>
          <p:nvPr/>
        </p:nvCxnSpPr>
        <p:spPr>
          <a:xfrm flipV="1">
            <a:off x="8940980" y="4542143"/>
            <a:ext cx="802017" cy="5231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ángulo 5"/>
          <p:cNvSpPr/>
          <p:nvPr/>
        </p:nvSpPr>
        <p:spPr>
          <a:xfrm>
            <a:off x="8733559" y="2146254"/>
            <a:ext cx="1392383" cy="509155"/>
          </a:xfrm>
          <a:prstGeom prst="rect">
            <a:avLst/>
          </a:prstGeom>
          <a:noFill/>
          <a:ln w="22225" cmpd="dbl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accent1">
                    <a:lumMod val="50000"/>
                  </a:schemeClr>
                </a:solidFill>
              </a:rPr>
              <a:t>DETALLE FRA</a:t>
            </a:r>
            <a:endParaRPr lang="es-E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8686801" y="2086708"/>
            <a:ext cx="1477108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633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185140" y="315690"/>
            <a:ext cx="2848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TIPOS ATRIBUTOS</a:t>
            </a:r>
            <a:endParaRPr lang="es-ES" sz="2800" dirty="0"/>
          </a:p>
        </p:txBody>
      </p:sp>
      <p:sp>
        <p:nvSpPr>
          <p:cNvPr id="3" name="CuadroTexto 2"/>
          <p:cNvSpPr txBox="1"/>
          <p:nvPr/>
        </p:nvSpPr>
        <p:spPr>
          <a:xfrm>
            <a:off x="622125" y="947706"/>
            <a:ext cx="441486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COMPOSICIÓN</a:t>
            </a:r>
          </a:p>
          <a:p>
            <a:r>
              <a:rPr lang="es-ES" sz="1400" dirty="0"/>
              <a:t>	</a:t>
            </a:r>
            <a:r>
              <a:rPr lang="es-ES" sz="1400" dirty="0" smtClean="0"/>
              <a:t>Simples: 		Indivisibles</a:t>
            </a:r>
          </a:p>
          <a:p>
            <a:r>
              <a:rPr lang="es-ES" sz="1400" dirty="0" smtClean="0"/>
              <a:t>	Compuestos: 	Varios componentes</a:t>
            </a:r>
            <a:endParaRPr lang="es-ES" sz="1400" dirty="0"/>
          </a:p>
        </p:txBody>
      </p:sp>
      <p:sp>
        <p:nvSpPr>
          <p:cNvPr id="4" name="CuadroTexto 3"/>
          <p:cNvSpPr txBox="1"/>
          <p:nvPr/>
        </p:nvSpPr>
        <p:spPr>
          <a:xfrm>
            <a:off x="622123" y="1789895"/>
            <a:ext cx="67029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VALORES</a:t>
            </a:r>
          </a:p>
          <a:p>
            <a:r>
              <a:rPr lang="es-ES" sz="1400" dirty="0"/>
              <a:t>	</a:t>
            </a:r>
            <a:r>
              <a:rPr lang="es-ES" sz="1400" dirty="0" err="1" smtClean="0"/>
              <a:t>Monovaluados</a:t>
            </a:r>
            <a:r>
              <a:rPr lang="es-ES" sz="1400" dirty="0" smtClean="0"/>
              <a:t>: 	Un solo valor por ocurrencia de la entidad</a:t>
            </a:r>
          </a:p>
          <a:p>
            <a:r>
              <a:rPr lang="es-ES" sz="1400" dirty="0" smtClean="0"/>
              <a:t>	</a:t>
            </a:r>
            <a:r>
              <a:rPr lang="es-ES" sz="1400" dirty="0" err="1" smtClean="0"/>
              <a:t>Multivaluados</a:t>
            </a:r>
            <a:r>
              <a:rPr lang="es-ES" sz="1400" dirty="0" smtClean="0"/>
              <a:t>: 	Varios valores por ocurrencia de la entidad.</a:t>
            </a:r>
          </a:p>
          <a:p>
            <a:r>
              <a:rPr lang="es-ES" sz="1400" dirty="0"/>
              <a:t>	</a:t>
            </a:r>
            <a:r>
              <a:rPr lang="es-ES" sz="1400" dirty="0" smtClean="0"/>
              <a:t>			Se representan por doble elipse</a:t>
            </a:r>
            <a:endParaRPr lang="es-ES" sz="1400" dirty="0"/>
          </a:p>
        </p:txBody>
      </p:sp>
      <p:sp>
        <p:nvSpPr>
          <p:cNvPr id="5" name="CuadroTexto 4"/>
          <p:cNvSpPr txBox="1"/>
          <p:nvPr/>
        </p:nvSpPr>
        <p:spPr>
          <a:xfrm>
            <a:off x="669015" y="2755108"/>
            <a:ext cx="738707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ORÍGEN</a:t>
            </a:r>
          </a:p>
          <a:p>
            <a:r>
              <a:rPr lang="es-ES" sz="1400" dirty="0"/>
              <a:t>	</a:t>
            </a:r>
            <a:r>
              <a:rPr lang="es-ES" sz="1400" dirty="0" smtClean="0"/>
              <a:t>Almacenados: 	Su valor se almacena en la BD directamente</a:t>
            </a:r>
          </a:p>
          <a:p>
            <a:r>
              <a:rPr lang="es-ES" sz="1400" dirty="0" smtClean="0"/>
              <a:t>	Derivados: 		Su valor se obtiene a partir de otros atributos</a:t>
            </a:r>
          </a:p>
          <a:p>
            <a:r>
              <a:rPr lang="es-ES" sz="1400" dirty="0"/>
              <a:t>	</a:t>
            </a:r>
            <a:r>
              <a:rPr lang="es-ES" sz="1400" dirty="0" smtClean="0"/>
              <a:t>			Se </a:t>
            </a:r>
            <a:r>
              <a:rPr lang="es-ES" sz="1400" dirty="0"/>
              <a:t>representan </a:t>
            </a:r>
            <a:r>
              <a:rPr lang="es-ES" sz="1400" dirty="0" smtClean="0"/>
              <a:t>con contorno discontinuo</a:t>
            </a:r>
            <a:endParaRPr lang="es-ES" sz="1400" dirty="0"/>
          </a:p>
          <a:p>
            <a:endParaRPr lang="es-ES" sz="1400" dirty="0"/>
          </a:p>
        </p:txBody>
      </p:sp>
      <p:sp>
        <p:nvSpPr>
          <p:cNvPr id="6" name="Rectángulo 5"/>
          <p:cNvSpPr/>
          <p:nvPr/>
        </p:nvSpPr>
        <p:spPr>
          <a:xfrm>
            <a:off x="6121472" y="5441589"/>
            <a:ext cx="973429" cy="481383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accent1">
                    <a:lumMod val="50000"/>
                  </a:schemeClr>
                </a:solidFill>
              </a:rPr>
              <a:t>JUGADOR</a:t>
            </a:r>
            <a:endParaRPr lang="es-ES" sz="11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lipse 6"/>
          <p:cNvSpPr/>
          <p:nvPr/>
        </p:nvSpPr>
        <p:spPr>
          <a:xfrm>
            <a:off x="4131241" y="4963393"/>
            <a:ext cx="1052091" cy="616609"/>
          </a:xfrm>
          <a:prstGeom prst="ellipse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u="sng" dirty="0" smtClean="0">
                <a:solidFill>
                  <a:schemeClr val="accent1">
                    <a:lumMod val="50000"/>
                  </a:schemeClr>
                </a:solidFill>
              </a:rPr>
              <a:t>Nombre</a:t>
            </a:r>
          </a:p>
          <a:p>
            <a:pPr algn="ctr"/>
            <a:r>
              <a:rPr lang="es-ES" sz="1100" u="sng" dirty="0" smtClean="0">
                <a:solidFill>
                  <a:schemeClr val="accent1">
                    <a:lumMod val="50000"/>
                  </a:schemeClr>
                </a:solidFill>
              </a:rPr>
              <a:t>completo</a:t>
            </a:r>
            <a:endParaRPr lang="es-ES" sz="1100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Elipse 7"/>
          <p:cNvSpPr/>
          <p:nvPr/>
        </p:nvSpPr>
        <p:spPr>
          <a:xfrm>
            <a:off x="6413714" y="4373402"/>
            <a:ext cx="977063" cy="510855"/>
          </a:xfrm>
          <a:prstGeom prst="ellipse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accent1">
                    <a:lumMod val="50000"/>
                  </a:schemeClr>
                </a:solidFill>
              </a:rPr>
              <a:t>teléfono</a:t>
            </a:r>
            <a:endParaRPr lang="es-ES" sz="11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Elipse 8"/>
          <p:cNvSpPr/>
          <p:nvPr/>
        </p:nvSpPr>
        <p:spPr>
          <a:xfrm>
            <a:off x="7374081" y="4939910"/>
            <a:ext cx="951636" cy="510855"/>
          </a:xfrm>
          <a:prstGeom prst="ellipse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accent1">
                    <a:lumMod val="50000"/>
                  </a:schemeClr>
                </a:solidFill>
              </a:rPr>
              <a:t>fecha</a:t>
            </a:r>
            <a:endParaRPr lang="es-ES" sz="11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0" name="Conector recto 9"/>
          <p:cNvCxnSpPr/>
          <p:nvPr/>
        </p:nvCxnSpPr>
        <p:spPr>
          <a:xfrm>
            <a:off x="5151449" y="5374501"/>
            <a:ext cx="920395" cy="284625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/>
          <p:cNvCxnSpPr>
            <a:stCxn id="6" idx="0"/>
          </p:cNvCxnSpPr>
          <p:nvPr/>
        </p:nvCxnSpPr>
        <p:spPr>
          <a:xfrm flipV="1">
            <a:off x="6608189" y="4853156"/>
            <a:ext cx="181375" cy="588433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>
            <a:stCxn id="6" idx="3"/>
          </p:cNvCxnSpPr>
          <p:nvPr/>
        </p:nvCxnSpPr>
        <p:spPr>
          <a:xfrm flipV="1">
            <a:off x="7094902" y="5374502"/>
            <a:ext cx="352327" cy="307779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ipse 17"/>
          <p:cNvSpPr/>
          <p:nvPr/>
        </p:nvSpPr>
        <p:spPr>
          <a:xfrm>
            <a:off x="5034811" y="4226582"/>
            <a:ext cx="1096359" cy="510855"/>
          </a:xfrm>
          <a:prstGeom prst="ellipse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accent1">
                    <a:lumMod val="50000"/>
                  </a:schemeClr>
                </a:solidFill>
              </a:rPr>
              <a:t>apellidos</a:t>
            </a:r>
            <a:endParaRPr lang="es-ES" sz="11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3341078" y="4273052"/>
            <a:ext cx="1184031" cy="510855"/>
          </a:xfrm>
          <a:prstGeom prst="ellipse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accent1">
                    <a:lumMod val="50000"/>
                  </a:schemeClr>
                </a:solidFill>
              </a:rPr>
              <a:t>nombre</a:t>
            </a:r>
            <a:endParaRPr lang="es-ES" sz="11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25" name="Conector recto 24"/>
          <p:cNvCxnSpPr>
            <a:endCxn id="7" idx="1"/>
          </p:cNvCxnSpPr>
          <p:nvPr/>
        </p:nvCxnSpPr>
        <p:spPr>
          <a:xfrm>
            <a:off x="4103575" y="4826125"/>
            <a:ext cx="181741" cy="227566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/>
          <p:cNvCxnSpPr/>
          <p:nvPr/>
        </p:nvCxnSpPr>
        <p:spPr>
          <a:xfrm flipH="1">
            <a:off x="4934358" y="4693600"/>
            <a:ext cx="248975" cy="267941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Elipse 37"/>
          <p:cNvSpPr/>
          <p:nvPr/>
        </p:nvSpPr>
        <p:spPr>
          <a:xfrm>
            <a:off x="7818042" y="4017624"/>
            <a:ext cx="951636" cy="510855"/>
          </a:xfrm>
          <a:prstGeom prst="ellipse">
            <a:avLst/>
          </a:prstGeom>
          <a:noFill/>
          <a:ln w="1905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accent1">
                    <a:lumMod val="50000"/>
                  </a:schemeClr>
                </a:solidFill>
              </a:rPr>
              <a:t>edad</a:t>
            </a:r>
            <a:endParaRPr lang="es-ES" sz="11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40" name="Conector recto 39"/>
          <p:cNvCxnSpPr/>
          <p:nvPr/>
        </p:nvCxnSpPr>
        <p:spPr>
          <a:xfrm flipV="1">
            <a:off x="6975232" y="4458537"/>
            <a:ext cx="874667" cy="969248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Elipse"/>
          <p:cNvSpPr/>
          <p:nvPr/>
        </p:nvSpPr>
        <p:spPr>
          <a:xfrm>
            <a:off x="6342185" y="4278925"/>
            <a:ext cx="1101969" cy="668215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00"/>
          </a:p>
        </p:txBody>
      </p:sp>
    </p:spTree>
    <p:extLst>
      <p:ext uri="{BB962C8B-B14F-4D97-AF65-F5344CB8AC3E}">
        <p14:creationId xmlns:p14="http://schemas.microsoft.com/office/powerpoint/2010/main" val="72740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243754" y="271069"/>
            <a:ext cx="3715468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s-ES" sz="2800" b="1" dirty="0" smtClean="0">
                <a:ln/>
                <a:solidFill>
                  <a:schemeClr val="accent4"/>
                </a:solidFill>
              </a:rPr>
              <a:t>CLAVE PRIMARIA</a:t>
            </a:r>
            <a:endParaRPr lang="es-ES" sz="2800" b="1" dirty="0">
              <a:ln/>
              <a:solidFill>
                <a:schemeClr val="accent4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46809" y="1305344"/>
            <a:ext cx="10567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Dentro </a:t>
            </a:r>
            <a:r>
              <a:rPr lang="es-ES" dirty="0"/>
              <a:t>de los atributos en una entidad existirá un atributo o atributos que serán denominados clave.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La </a:t>
            </a:r>
            <a:r>
              <a:rPr lang="es-ES" dirty="0"/>
              <a:t>clave principal es el identificador que diferencia de forma inconfundible a cada una de las ocurrencias de una entidad.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Tiene </a:t>
            </a:r>
            <a:r>
              <a:rPr lang="es-ES" dirty="0"/>
              <a:t>un valor único en cada entidad y no puede ser nulo.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Debe </a:t>
            </a:r>
            <a:r>
              <a:rPr lang="es-ES" dirty="0"/>
              <a:t>ser mínima, es decir, sin atributos superfluos.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La </a:t>
            </a:r>
            <a:r>
              <a:rPr lang="es-ES" dirty="0"/>
              <a:t>clave puede estar formada por más de un atributo, es decir, que la clave sea compuesta. La combinación de valores de los atributos, </a:t>
            </a:r>
            <a:r>
              <a:rPr lang="es-ES" dirty="0" smtClean="0"/>
              <a:t>por tanto</a:t>
            </a:r>
            <a:r>
              <a:rPr lang="es-ES" dirty="0"/>
              <a:t>, no podrán repetirse, aunque sí se podrán repetir valores para cada uno de los atributos por separado.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Se </a:t>
            </a:r>
            <a:r>
              <a:rPr lang="es-ES" dirty="0"/>
              <a:t>representa mediante un círculo, aunque en este caso el nombre del atributo estará subrayado.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Ejemplos</a:t>
            </a:r>
            <a:r>
              <a:rPr lang="es-ES" dirty="0"/>
              <a:t>: la matrícula de la entidad vehículo, el DNI de una persona, el ISBN de un </a:t>
            </a:r>
            <a:r>
              <a:rPr lang="es-ES" dirty="0" smtClean="0"/>
              <a:t>libro.</a:t>
            </a:r>
            <a:endParaRPr lang="es-ES" dirty="0"/>
          </a:p>
        </p:txBody>
      </p:sp>
      <p:sp>
        <p:nvSpPr>
          <p:cNvPr id="6" name="Rectángulo 5"/>
          <p:cNvSpPr/>
          <p:nvPr/>
        </p:nvSpPr>
        <p:spPr>
          <a:xfrm>
            <a:off x="6027688" y="5488482"/>
            <a:ext cx="973429" cy="481383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accent1">
                    <a:lumMod val="50000"/>
                  </a:schemeClr>
                </a:solidFill>
              </a:rPr>
              <a:t>PERSONA</a:t>
            </a:r>
            <a:endParaRPr lang="es-ES" sz="1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lipse 6"/>
          <p:cNvSpPr/>
          <p:nvPr/>
        </p:nvSpPr>
        <p:spPr>
          <a:xfrm>
            <a:off x="4809402" y="4803776"/>
            <a:ext cx="951636" cy="510855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u="sng" dirty="0" smtClean="0">
                <a:solidFill>
                  <a:schemeClr val="accent1">
                    <a:lumMod val="50000"/>
                  </a:schemeClr>
                </a:solidFill>
              </a:rPr>
              <a:t>DNI</a:t>
            </a:r>
            <a:endParaRPr lang="es-ES" sz="1400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5733305" y="5133435"/>
            <a:ext cx="588769" cy="3623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586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1178</Words>
  <Application>Microsoft Office PowerPoint</Application>
  <PresentationFormat>Panorámica</PresentationFormat>
  <Paragraphs>231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17</vt:i4>
      </vt:variant>
    </vt:vector>
  </HeadingPairs>
  <TitlesOfParts>
    <vt:vector size="28" baseType="lpstr">
      <vt:lpstr>Arial</vt:lpstr>
      <vt:lpstr>Arial-BoldMT</vt:lpstr>
      <vt:lpstr>ArialNarrow-BoldItalic</vt:lpstr>
      <vt:lpstr>Calibri</vt:lpstr>
      <vt:lpstr>Calibri Light</vt:lpstr>
      <vt:lpstr>TimesNewRomanPS-BoldMT</vt:lpstr>
      <vt:lpstr>TimesNewRomanPSMT</vt:lpstr>
      <vt:lpstr>Wingdings</vt:lpstr>
      <vt:lpstr>Wingdings-Regular</vt:lpstr>
      <vt:lpstr>Tema de Office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W8</dc:creator>
  <cp:lastModifiedBy>MANJON</cp:lastModifiedBy>
  <cp:revision>29</cp:revision>
  <dcterms:created xsi:type="dcterms:W3CDTF">2016-01-10T19:30:07Z</dcterms:created>
  <dcterms:modified xsi:type="dcterms:W3CDTF">2023-02-16T09:09:42Z</dcterms:modified>
</cp:coreProperties>
</file>